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5" r:id="rId15"/>
    <p:sldId id="288" r:id="rId16"/>
    <p:sldId id="289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69" r:id="rId26"/>
    <p:sldId id="284" r:id="rId27"/>
    <p:sldId id="303" r:id="rId28"/>
    <p:sldId id="285" r:id="rId29"/>
    <p:sldId id="286" r:id="rId30"/>
    <p:sldId id="270" r:id="rId31"/>
    <p:sldId id="291" r:id="rId32"/>
    <p:sldId id="290" r:id="rId33"/>
    <p:sldId id="292" r:id="rId34"/>
    <p:sldId id="293" r:id="rId35"/>
    <p:sldId id="313" r:id="rId36"/>
    <p:sldId id="314" r:id="rId37"/>
    <p:sldId id="271" r:id="rId38"/>
    <p:sldId id="296" r:id="rId39"/>
    <p:sldId id="307" r:id="rId40"/>
    <p:sldId id="309" r:id="rId41"/>
    <p:sldId id="304" r:id="rId42"/>
    <p:sldId id="306" r:id="rId43"/>
    <p:sldId id="294" r:id="rId44"/>
    <p:sldId id="295" r:id="rId45"/>
    <p:sldId id="297" r:id="rId46"/>
    <p:sldId id="298" r:id="rId47"/>
    <p:sldId id="301" r:id="rId48"/>
    <p:sldId id="272" r:id="rId49"/>
    <p:sldId id="305" r:id="rId50"/>
    <p:sldId id="299" r:id="rId51"/>
    <p:sldId id="310" r:id="rId52"/>
    <p:sldId id="311" r:id="rId53"/>
    <p:sldId id="312" r:id="rId54"/>
    <p:sldId id="273" r:id="rId55"/>
    <p:sldId id="274" r:id="rId56"/>
    <p:sldId id="302" r:id="rId57"/>
    <p:sldId id="300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F609F34-A4B6-4738-A68F-4D330AA0AD0B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  <p:transition spd="med">
    <p:whee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275570-96AC-4BA2-966E-7967D9B2F100}" type="datetimeFigureOut">
              <a:rPr lang="ru-RU" smtClean="0"/>
              <a:pPr/>
              <a:t>01.08.2014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670C8-0A84-46CF-A426-56C107FE3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physbook.ru/index.php/%D0%98%D0%B7%D0%BE%D0%B1%D1%80%D0%B0%D0%B6%D0%B5%D0%BD%D0%B8%D0%B5:Img_IIIZH_009.gif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view/sections/226/docs/627.html" TargetMode="External"/><Relationship Id="rId2" Type="http://schemas.openxmlformats.org/officeDocument/2006/relationships/hyperlink" Target="http://www.uchportal.ru/load/223" TargetMode="Externa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Министерство общего и профессионального образования Свердловской области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algn="ctr">
              <a:buNone/>
            </a:pPr>
            <a:r>
              <a:rPr lang="ru-RU" sz="6300" b="1" dirty="0" smtClean="0"/>
              <a:t>Рабочая программа элективного курса</a:t>
            </a:r>
          </a:p>
          <a:p>
            <a:pPr algn="ctr">
              <a:buNone/>
            </a:pPr>
            <a:r>
              <a:rPr lang="ru-RU" sz="6300" b="1" dirty="0" smtClean="0"/>
              <a:t> </a:t>
            </a:r>
            <a:r>
              <a:rPr lang="ru-RU" sz="6300" b="1" dirty="0"/>
              <a:t>«Учимся решать задачи по разделу  «Динамика</a:t>
            </a:r>
            <a:r>
              <a:rPr lang="ru-RU" sz="6300" b="1" dirty="0" smtClean="0"/>
              <a:t>»»</a:t>
            </a:r>
            <a:endParaRPr lang="ru-RU" sz="6300" b="1" dirty="0"/>
          </a:p>
          <a:p>
            <a:pPr algn="r">
              <a:buNone/>
            </a:pPr>
            <a:r>
              <a:rPr lang="ru-RU" dirty="0"/>
              <a:t> </a:t>
            </a:r>
            <a:endParaRPr lang="ru-RU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1600" b="1" dirty="0" smtClean="0"/>
          </a:p>
          <a:p>
            <a:pPr algn="r">
              <a:buNone/>
            </a:pPr>
            <a:endParaRPr lang="ru-RU" sz="6000" b="1" dirty="0" smtClean="0"/>
          </a:p>
          <a:p>
            <a:pPr algn="r">
              <a:buNone/>
            </a:pPr>
            <a:r>
              <a:rPr lang="ru-RU" sz="6000" b="1" dirty="0" smtClean="0"/>
              <a:t>Автор: </a:t>
            </a:r>
            <a:r>
              <a:rPr lang="ru-RU" sz="6000" b="1" dirty="0"/>
              <a:t>Печеркина </a:t>
            </a:r>
            <a:r>
              <a:rPr lang="ru-RU" sz="6000" b="1" dirty="0" smtClean="0"/>
              <a:t>С.В., </a:t>
            </a:r>
          </a:p>
          <a:p>
            <a:pPr algn="r">
              <a:buNone/>
            </a:pPr>
            <a:r>
              <a:rPr lang="ru-RU" sz="6000" b="1" dirty="0" smtClean="0"/>
              <a:t>учитель физики МОУ-СОШ № 4,</a:t>
            </a:r>
          </a:p>
          <a:p>
            <a:pPr algn="r">
              <a:buNone/>
            </a:pPr>
            <a:r>
              <a:rPr lang="ru-RU" sz="6000" b="1" dirty="0" smtClean="0"/>
              <a:t>высшая кв. категория</a:t>
            </a:r>
          </a:p>
          <a:p>
            <a:pPr algn="ctr">
              <a:buNone/>
            </a:pPr>
            <a:endParaRPr lang="ru-RU" sz="29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1200" dirty="0" smtClean="0"/>
          </a:p>
          <a:p>
            <a:pPr algn="ctr">
              <a:buNone/>
            </a:pPr>
            <a:endParaRPr lang="ru-RU" sz="2300" b="1" dirty="0" smtClean="0"/>
          </a:p>
          <a:p>
            <a:pPr algn="ctr">
              <a:buNone/>
            </a:pPr>
            <a:endParaRPr lang="ru-RU" sz="2300" b="1" dirty="0" smtClean="0"/>
          </a:p>
          <a:p>
            <a:pPr algn="ctr">
              <a:buNone/>
            </a:pPr>
            <a:endParaRPr lang="ru-RU" sz="2300" b="1" dirty="0" smtClean="0"/>
          </a:p>
          <a:p>
            <a:pPr algn="ctr">
              <a:buNone/>
            </a:pPr>
            <a:endParaRPr lang="ru-RU" sz="4500" b="1" dirty="0" smtClean="0"/>
          </a:p>
          <a:p>
            <a:pPr algn="ctr">
              <a:buNone/>
            </a:pPr>
            <a:endParaRPr lang="ru-RU" sz="4500" b="1" dirty="0" smtClean="0"/>
          </a:p>
          <a:p>
            <a:pPr algn="ctr">
              <a:buNone/>
            </a:pPr>
            <a:endParaRPr lang="ru-RU" sz="4500" b="1" dirty="0" smtClean="0"/>
          </a:p>
          <a:p>
            <a:pPr algn="ctr">
              <a:buNone/>
            </a:pPr>
            <a:r>
              <a:rPr lang="ru-RU" sz="4500" b="1" dirty="0" smtClean="0"/>
              <a:t>г.Богданович, 2013</a:t>
            </a:r>
          </a:p>
          <a:p>
            <a:pPr algn="ctr">
              <a:buNone/>
            </a:pPr>
            <a:endParaRPr lang="ru-RU" sz="2000" b="1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Содержание </a:t>
            </a:r>
            <a:r>
              <a:rPr lang="ru-RU" b="1" dirty="0"/>
              <a:t>программы элективного курса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               </a:t>
            </a:r>
            <a:r>
              <a:rPr lang="en-US" dirty="0" smtClean="0"/>
              <a:t>IX </a:t>
            </a:r>
            <a:r>
              <a:rPr lang="ru-RU" dirty="0"/>
              <a:t>классы ( </a:t>
            </a:r>
            <a:r>
              <a:rPr lang="ru-RU" dirty="0" smtClean="0"/>
              <a:t>17 </a:t>
            </a:r>
            <a:r>
              <a:rPr lang="ru-RU" dirty="0"/>
              <a:t>ч, </a:t>
            </a:r>
            <a:r>
              <a:rPr lang="ru-RU" dirty="0" smtClean="0"/>
              <a:t>0,5 </a:t>
            </a:r>
            <a:r>
              <a:rPr lang="ru-RU" dirty="0"/>
              <a:t>ч в неделю)</a:t>
            </a:r>
          </a:p>
          <a:p>
            <a:pPr>
              <a:buNone/>
            </a:pPr>
            <a:r>
              <a:rPr lang="ru-RU" b="1" dirty="0" smtClean="0"/>
              <a:t> 1. Вводное занятие</a:t>
            </a:r>
            <a:r>
              <a:rPr lang="ru-RU" dirty="0" smtClean="0"/>
              <a:t>.-1 </a:t>
            </a:r>
            <a:r>
              <a:rPr lang="ru-RU" b="1" dirty="0" smtClean="0"/>
              <a:t>час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2. Основы динамики – 15 часов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Явление инерции. Инерциальные СО. Законы Ньютона. Силы в природе: сила всемирного тяготения, сила тяжести, сила упругости, сила трения, вес тела, сила Архимеда. Искусственные спутники Земли. Невесомость. Геоцентрическая и гелиоцентрическая системы мира. Движение тела под действием нескольких сил. </a:t>
            </a:r>
          </a:p>
          <a:p>
            <a:pPr>
              <a:buNone/>
            </a:pPr>
            <a:r>
              <a:rPr lang="ru-RU" b="1" dirty="0" smtClean="0"/>
              <a:t>3. Обобщающее повторение – 1 ч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Тематическое </a:t>
            </a:r>
            <a:r>
              <a:rPr lang="ru-RU" sz="2400" b="1" dirty="0"/>
              <a:t>планирование учебного </a:t>
            </a:r>
            <a:r>
              <a:rPr lang="ru-RU" sz="2400" b="1" dirty="0" smtClean="0"/>
              <a:t>материала (кратко)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(</a:t>
            </a:r>
            <a:r>
              <a:rPr lang="en-US" sz="2400" b="1" dirty="0"/>
              <a:t>IX </a:t>
            </a:r>
            <a:r>
              <a:rPr lang="ru-RU" sz="2400" b="1" dirty="0"/>
              <a:t>классы, </a:t>
            </a:r>
            <a:r>
              <a:rPr lang="ru-RU" sz="2400" b="1" dirty="0" smtClean="0"/>
              <a:t>17 </a:t>
            </a:r>
            <a:r>
              <a:rPr lang="ru-RU" sz="2400" b="1" dirty="0"/>
              <a:t>ч, </a:t>
            </a:r>
            <a:r>
              <a:rPr lang="ru-RU" sz="2400" b="1" dirty="0" smtClean="0"/>
              <a:t>0,5 </a:t>
            </a:r>
            <a:r>
              <a:rPr lang="ru-RU" sz="2400" b="1" dirty="0"/>
              <a:t>ч в неделю)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 l="8648" t="19753" r="2505" b="52675"/>
          <a:stretch>
            <a:fillRect/>
          </a:stretch>
        </p:blipFill>
        <p:spPr bwMode="auto">
          <a:xfrm>
            <a:off x="357158" y="1785926"/>
            <a:ext cx="850112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Приложение</a:t>
            </a:r>
            <a:br>
              <a:rPr lang="ru-RU" b="1" dirty="0" smtClean="0"/>
            </a:br>
            <a:r>
              <a:rPr lang="ru-RU" b="1" dirty="0" smtClean="0">
                <a:solidFill>
                  <a:srgbClr val="00B0F0"/>
                </a:solidFill>
              </a:rPr>
              <a:t>Примеры задач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596267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/>
              <a:t>К урокам 1-4</a:t>
            </a:r>
            <a:br>
              <a:rPr lang="ru-RU" sz="5400" dirty="0" smtClean="0"/>
            </a:br>
            <a:r>
              <a:rPr lang="ru-RU" sz="5400" dirty="0" smtClean="0"/>
              <a:t> </a:t>
            </a:r>
            <a:r>
              <a:rPr lang="ru-RU" sz="5400" b="1" dirty="0" smtClean="0"/>
              <a:t>«</a:t>
            </a:r>
            <a:r>
              <a:rPr lang="ru-RU" sz="5400" b="1" dirty="0"/>
              <a:t>Относительность движения.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Инерциальные </a:t>
            </a:r>
            <a:r>
              <a:rPr lang="ru-RU" sz="5400" b="1" dirty="0"/>
              <a:t>системы отсчёта. </a:t>
            </a:r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5400" b="1" dirty="0" smtClean="0"/>
              <a:t>Первый </a:t>
            </a:r>
            <a:r>
              <a:rPr lang="ru-RU" sz="5400" b="1" dirty="0"/>
              <a:t>закон Ньютона</a:t>
            </a:r>
            <a:r>
              <a:rPr lang="ru-RU" sz="5400" b="1" dirty="0" smtClean="0"/>
              <a:t>»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959828" cy="9286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Инерциальные</a:t>
            </a:r>
            <a:r>
              <a:rPr lang="ru-RU" dirty="0" smtClean="0"/>
              <a:t> системы отсчета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8786842" cy="3571900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Первый закон Ньютона</a:t>
            </a:r>
            <a:r>
              <a:rPr lang="ru-RU" dirty="0" smtClean="0"/>
              <a:t> (или закон инерции) из всего многообразия систем отсчета </a:t>
            </a:r>
            <a:r>
              <a:rPr lang="ru-RU" b="1" dirty="0" smtClean="0"/>
              <a:t>выделяет</a:t>
            </a:r>
            <a:r>
              <a:rPr lang="ru-RU" dirty="0" smtClean="0"/>
              <a:t> класс так называемых </a:t>
            </a:r>
            <a:r>
              <a:rPr lang="ru-RU" b="1" dirty="0" smtClean="0">
                <a:solidFill>
                  <a:srgbClr val="C00000"/>
                </a:solidFill>
              </a:rPr>
              <a:t>инерциальных систем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</a:p>
          <a:p>
            <a:r>
              <a:rPr lang="ru-RU" dirty="0" smtClean="0"/>
              <a:t>Так как </a:t>
            </a:r>
            <a:r>
              <a:rPr lang="ru-RU" b="1" dirty="0" smtClean="0"/>
              <a:t>движение и покой относительны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0000"/>
                </a:solidFill>
              </a:rPr>
              <a:t>в различных системах отсчета движение изолированного тела будет разным</a:t>
            </a:r>
            <a:r>
              <a:rPr lang="ru-RU" dirty="0" smtClean="0"/>
              <a:t>. </a:t>
            </a:r>
          </a:p>
          <a:p>
            <a:r>
              <a:rPr lang="ru-RU" b="1" dirty="0" smtClean="0"/>
              <a:t>В одной системе отсчета </a:t>
            </a:r>
            <a:r>
              <a:rPr lang="ru-RU" dirty="0" smtClean="0"/>
              <a:t>тело может </a:t>
            </a:r>
            <a:r>
              <a:rPr lang="ru-RU" b="1" dirty="0" smtClean="0">
                <a:solidFill>
                  <a:srgbClr val="C00000"/>
                </a:solidFill>
              </a:rPr>
              <a:t>находиться в покое</a:t>
            </a:r>
            <a:r>
              <a:rPr lang="ru-RU" dirty="0" smtClean="0"/>
              <a:t> или </a:t>
            </a:r>
            <a:r>
              <a:rPr lang="ru-RU" b="1" dirty="0" smtClean="0">
                <a:solidFill>
                  <a:srgbClr val="C00000"/>
                </a:solidFill>
              </a:rPr>
              <a:t>двигаться с постоянной скоростью</a:t>
            </a:r>
            <a:r>
              <a:rPr lang="ru-RU" dirty="0" smtClean="0"/>
              <a:t>, </a:t>
            </a:r>
            <a:r>
              <a:rPr lang="ru-RU" b="1" dirty="0" smtClean="0"/>
              <a:t>в другой системе</a:t>
            </a:r>
            <a:r>
              <a:rPr lang="ru-RU" dirty="0" smtClean="0"/>
              <a:t> это же тело </a:t>
            </a:r>
            <a:r>
              <a:rPr lang="ru-RU" b="1" dirty="0" smtClean="0">
                <a:solidFill>
                  <a:srgbClr val="C00000"/>
                </a:solidFill>
              </a:rPr>
              <a:t>может двигаться с ускорением.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072074"/>
            <a:ext cx="8858312" cy="1631216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Системы отсчета, в которых выполняется первый закон Ньютона, называют </a:t>
            </a:r>
            <a:r>
              <a:rPr lang="ru-RU" sz="3600" b="1" dirty="0" smtClean="0">
                <a:ln w="19050">
                  <a:solidFill>
                    <a:srgbClr val="FF0000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инерциальными системами отсчета</a:t>
            </a:r>
            <a:r>
              <a:rPr lang="ru-RU" sz="3200" b="1" dirty="0" smtClean="0">
                <a:solidFill>
                  <a:srgbClr val="C00000"/>
                </a:solidFill>
              </a:rPr>
              <a:t>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0" y="1196752"/>
            <a:ext cx="8964488" cy="5390059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8429684" cy="6132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8929718" cy="92867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Нахождение равнодействующей сил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Ирина\ГИА\Физика\Подготовка к ГИА\1.9. Сила. Сложение сил\Параллелограмм сил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71612"/>
            <a:ext cx="6048672" cy="4411662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42844" y="928670"/>
            <a:ext cx="8358246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="1" dirty="0" smtClean="0">
                <a:solidFill>
                  <a:srgbClr val="C00000"/>
                </a:solidFill>
              </a:rPr>
              <a:t>3. Силы направлены в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разные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стороны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0"/>
            <a:ext cx="8929718" cy="92867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Нахождение равнодействующей сил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857892"/>
            <a:ext cx="8229600" cy="1000108"/>
          </a:xfrm>
        </p:spPr>
        <p:txBody>
          <a:bodyPr/>
          <a:lstStyle/>
          <a:p>
            <a:r>
              <a:rPr lang="ru-RU" dirty="0" smtClean="0"/>
              <a:t>Правило параллелограмма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Алгоритм решения типовой задачи: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214422"/>
            <a:ext cx="8643998" cy="471490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600" dirty="0" smtClean="0"/>
              <a:t>1. Кратко записываем условие задачи.</a:t>
            </a:r>
          </a:p>
          <a:p>
            <a:pPr>
              <a:buNone/>
            </a:pPr>
            <a:r>
              <a:rPr lang="ru-RU" sz="3600" dirty="0" smtClean="0"/>
              <a:t>2. Изображаем условие графически, указав действующие на тело (точку) силы.</a:t>
            </a:r>
          </a:p>
          <a:p>
            <a:pPr>
              <a:buNone/>
            </a:pPr>
            <a:r>
              <a:rPr lang="ru-RU" sz="3600" dirty="0" smtClean="0"/>
              <a:t>3. Корректируем и обозначаем на рисунке систему отсчета.</a:t>
            </a:r>
          </a:p>
          <a:p>
            <a:pPr>
              <a:buNone/>
            </a:pPr>
            <a:r>
              <a:rPr lang="ru-RU" sz="3600" dirty="0" smtClean="0"/>
              <a:t>4. Проводим решение, применяя 1 закон Ньютона.</a:t>
            </a:r>
          </a:p>
          <a:p>
            <a:pPr>
              <a:buNone/>
            </a:pPr>
            <a:r>
              <a:rPr lang="ru-RU" sz="3600" dirty="0" smtClean="0"/>
              <a:t>5. Записываем ответ.</a:t>
            </a: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1" y="5000636"/>
            <a:ext cx="4320917" cy="148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Куб 4"/>
          <p:cNvSpPr/>
          <p:nvPr/>
        </p:nvSpPr>
        <p:spPr>
          <a:xfrm>
            <a:off x="5572132" y="5715016"/>
            <a:ext cx="857256" cy="357190"/>
          </a:xfrm>
          <a:prstGeom prst="cub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96553E-6 L 0.24531 -0.044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" y="-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2214554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Пример решения:</a:t>
            </a:r>
            <a:r>
              <a:rPr lang="ru-RU" sz="2800" dirty="0" smtClean="0"/>
              <a:t> К потолку каюты равномерно идущего теплохода подвешен тяжелый шар. Какое произойдет изменение его положении, если теплоход: а) ускорит ход; б) повернет в сторону; в) уменьшит ход?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143116"/>
            <a:ext cx="9144000" cy="1643074"/>
          </a:xfrm>
        </p:spPr>
        <p:txBody>
          <a:bodyPr>
            <a:normAutofit fontScale="77500" lnSpcReduction="20000"/>
          </a:bodyPr>
          <a:lstStyle/>
          <a:p>
            <a:pPr marL="268288" indent="-268288">
              <a:buFont typeface="+mj-lt"/>
              <a:buAutoNum type="arabicPeriod"/>
            </a:pPr>
            <a:r>
              <a:rPr lang="ru-RU" b="1" dirty="0" smtClean="0"/>
              <a:t>Кратко записываем условие задачи.</a:t>
            </a:r>
          </a:p>
          <a:p>
            <a:pPr marL="268288" indent="-268288">
              <a:buFont typeface="+mj-lt"/>
              <a:buAutoNum type="arabicPeriod"/>
            </a:pPr>
            <a:r>
              <a:rPr lang="ru-RU" b="1" dirty="0" smtClean="0"/>
              <a:t>Изображаем условие графически, указав действующие на шар силы. </a:t>
            </a:r>
            <a:r>
              <a:rPr lang="ru-RU" dirty="0" smtClean="0"/>
              <a:t>Рисуем начальные условия. На рисунке сразу обозначаем систему координат.</a:t>
            </a:r>
          </a:p>
          <a:p>
            <a:pPr marL="268288" indent="-268288">
              <a:buFont typeface="+mj-lt"/>
              <a:buAutoNum type="arabicPeriod"/>
            </a:pPr>
            <a:r>
              <a:rPr lang="ru-RU" b="1" dirty="0" smtClean="0"/>
              <a:t>Проводим общее решение, применяя 1 закон Ньютона.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2770" name="Picture 2" descr="http://izotovmi.chat.ru/Fizika/Mehanika/ImMeh/Image483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714752"/>
            <a:ext cx="1221590" cy="1285884"/>
          </a:xfrm>
          <a:prstGeom prst="rect">
            <a:avLst/>
          </a:prstGeom>
          <a:noFill/>
        </p:spPr>
      </p:pic>
      <p:pic>
        <p:nvPicPr>
          <p:cNvPr id="32772" name="Picture 4" descr="http://izotovmi.chat.ru/Fizika/Mehanika/ImMeh/Image48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643314"/>
            <a:ext cx="4857752" cy="175943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514351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buNone/>
            </a:pPr>
            <a:r>
              <a:rPr lang="ru-RU" sz="2400" dirty="0" smtClean="0"/>
              <a:t>В соответствии с этим законом, </a:t>
            </a:r>
            <a:r>
              <a:rPr lang="ru-RU" sz="2400" b="1" dirty="0" smtClean="0">
                <a:solidFill>
                  <a:srgbClr val="C00000"/>
                </a:solidFill>
              </a:rPr>
              <a:t>шар будет сохранять состояние равномерного прямолинейного движения относительно Земли</a:t>
            </a:r>
            <a:r>
              <a:rPr lang="ru-RU" sz="2400" dirty="0" smtClean="0"/>
              <a:t>. Пока скорость каюты будет постоянной, он будет</a:t>
            </a:r>
            <a:r>
              <a:rPr lang="ru-RU" sz="2400" b="1" dirty="0" smtClean="0">
                <a:solidFill>
                  <a:srgbClr val="C00000"/>
                </a:solidFill>
              </a:rPr>
              <a:t> с точки зрения наблюдателя в каюте, выглядеть неподвижным</a:t>
            </a:r>
            <a:r>
              <a:rPr lang="ru-RU" sz="24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785818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а) Пароход увеличивает скорость. </a:t>
            </a: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5720" y="3714752"/>
            <a:ext cx="8401080" cy="241141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системе отсчета, связанной с землей, это будет выглядеть так, как будто бы пароход начал </a:t>
            </a:r>
            <a:r>
              <a:rPr lang="ru-RU" sz="2400" dirty="0" smtClean="0"/>
              <a:t>уходить</a:t>
            </a:r>
            <a:r>
              <a:rPr lang="ru-RU" dirty="0" smtClean="0"/>
              <a:t> от шара вперед. </a:t>
            </a:r>
            <a:r>
              <a:rPr lang="ru-RU" b="1" dirty="0" smtClean="0">
                <a:solidFill>
                  <a:srgbClr val="C00000"/>
                </a:solidFill>
              </a:rPr>
              <a:t>Движение каюты начнет опережать движение шара и уведет верх подвеса вперед, шар отстанет.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5842" name="Picture 2" descr="http://izotovmi.chat.ru/Fizika/Mehanika/ImMeh/Image485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857232"/>
            <a:ext cx="7197463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Пояснительная </a:t>
            </a:r>
            <a:r>
              <a:rPr lang="ru-RU" b="1" dirty="0"/>
              <a:t>записка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300" b="1" dirty="0"/>
              <a:t>Цель </a:t>
            </a:r>
            <a:r>
              <a:rPr lang="ru-RU" sz="2300" b="1" dirty="0" smtClean="0"/>
              <a:t>программы</a:t>
            </a:r>
            <a:r>
              <a:rPr lang="ru-RU" sz="2300" dirty="0" smtClean="0"/>
              <a:t> </a:t>
            </a:r>
            <a:r>
              <a:rPr lang="ru-RU" sz="2300" dirty="0"/>
              <a:t>– </a:t>
            </a:r>
            <a:r>
              <a:rPr lang="ru-RU" sz="2300" dirty="0" smtClean="0"/>
              <a:t>реализация </a:t>
            </a:r>
            <a:r>
              <a:rPr lang="ru-RU" sz="2300" dirty="0"/>
              <a:t>элективного курса для подготовки учащихся основной школы к итоговой аттестации по физике в форме ГИА  </a:t>
            </a:r>
            <a:r>
              <a:rPr lang="ru-RU" sz="2300" dirty="0" smtClean="0"/>
              <a:t>(ОГЭ) по </a:t>
            </a:r>
            <a:r>
              <a:rPr lang="ru-RU" sz="2300" dirty="0"/>
              <a:t>разделу «Динамика».</a:t>
            </a:r>
          </a:p>
          <a:p>
            <a:pPr>
              <a:buNone/>
            </a:pPr>
            <a:r>
              <a:rPr lang="ru-RU" sz="2300" b="1" dirty="0"/>
              <a:t>Задачи проекта:</a:t>
            </a:r>
            <a:endParaRPr lang="ru-RU" sz="2300" dirty="0"/>
          </a:p>
          <a:p>
            <a:pPr lvl="0"/>
            <a:r>
              <a:rPr lang="ru-RU" sz="2300" i="1" dirty="0" smtClean="0"/>
              <a:t>Вооружить учителя физики рабочей программой элективного курса, разработанного  на основе современных нормативных документов и учебно-методической литературы, входящей в перечень состав рекомендованной литературы издательством ООО «Легион»;</a:t>
            </a:r>
            <a:endParaRPr lang="ru-RU" sz="2300" dirty="0" smtClean="0"/>
          </a:p>
          <a:p>
            <a:pPr lvl="0"/>
            <a:r>
              <a:rPr lang="ru-RU" sz="2300" i="1" dirty="0" smtClean="0"/>
              <a:t>Используя результаты ГИА (ОГЭ) предыдущих лет, предоставить задания, вызывающие наибольшие трудности у выпускников основной школы.</a:t>
            </a:r>
            <a:endParaRPr lang="ru-RU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725470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б) Пароход поворачивает в сторону. </a:t>
            </a:r>
            <a:endParaRPr lang="ru-RU" sz="3200" dirty="0"/>
          </a:p>
        </p:txBody>
      </p:sp>
      <p:pic>
        <p:nvPicPr>
          <p:cNvPr id="36866" name="Picture 2" descr="http://izotovmi.chat.ru/Fizika/Mehanika/ImMeh/Image486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7715304" cy="28983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3749457"/>
            <a:ext cx="850112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системе отсчета, связанной с землей, это будет выглядеть так, как будто бы пароход начал уходить от шара в сторону, а шар будет оставаться на месте. </a:t>
            </a:r>
            <a:r>
              <a:rPr lang="ru-RU" sz="2800" b="1" dirty="0" smtClean="0">
                <a:solidFill>
                  <a:srgbClr val="C00000"/>
                </a:solidFill>
              </a:rPr>
              <a:t>Движение каюты уведет верх подвеса в сторону, шар отклонится в каюте в сторону, противоположную повороту.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472518" cy="796908"/>
          </a:xfrm>
        </p:spPr>
        <p:txBody>
          <a:bodyPr>
            <a:noAutofit/>
          </a:bodyPr>
          <a:lstStyle/>
          <a:p>
            <a:pPr algn="l"/>
            <a:r>
              <a:rPr lang="ru-RU" sz="3200" dirty="0" smtClean="0"/>
              <a:t>в) Пароход уменьшает скорость. </a:t>
            </a:r>
            <a:endParaRPr lang="ru-RU" sz="3200" dirty="0"/>
          </a:p>
        </p:txBody>
      </p:sp>
      <p:pic>
        <p:nvPicPr>
          <p:cNvPr id="37890" name="Picture 2" descr="http://izotovmi.chat.ru/Fizika/Mehanika/ImMeh/Image487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71480"/>
            <a:ext cx="7143800" cy="27123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3143248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Шар по инерции будет продолжать движение и уведет низ подвеса вперед. </a:t>
            </a:r>
            <a:r>
              <a:rPr lang="ru-RU" sz="2800" dirty="0" smtClean="0"/>
              <a:t>Движение каюты будет отставать от движения шара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429132"/>
            <a:ext cx="857256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Ответ.</a:t>
            </a:r>
            <a:r>
              <a:rPr lang="ru-RU" sz="2800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С точки зрения наблюдателя в каюте </a:t>
            </a:r>
            <a:r>
              <a:rPr lang="ru-RU" sz="2800" b="1" dirty="0" smtClean="0">
                <a:solidFill>
                  <a:srgbClr val="C00000"/>
                </a:solidFill>
              </a:rPr>
              <a:t>при увеличении скорости парохода произойдет отклонение шара назад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</a:rPr>
              <a:t>при повороте - отклонение в сторону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</a:rPr>
              <a:t>противоположную повороту</a:t>
            </a:r>
            <a:r>
              <a:rPr lang="ru-RU" sz="2800" b="1" dirty="0" smtClean="0">
                <a:solidFill>
                  <a:srgbClr val="FF0000"/>
                </a:solidFill>
              </a:rPr>
              <a:t>, </a:t>
            </a:r>
            <a:r>
              <a:rPr lang="ru-RU" sz="2800" b="1" dirty="0" smtClean="0">
                <a:solidFill>
                  <a:srgbClr val="C00000"/>
                </a:solidFill>
              </a:rPr>
              <a:t>при уменьшении скорости - отклонение вперед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Связь графиков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1"/>
            <a:ext cx="9144000" cy="150019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Графики движения </a:t>
            </a:r>
            <a:r>
              <a:rPr lang="ru-RU" dirty="0" smtClean="0">
                <a:solidFill>
                  <a:srgbClr val="C00000"/>
                </a:solidFill>
              </a:rPr>
              <a:t>при отсутствие действия сил</a:t>
            </a:r>
            <a:r>
              <a:rPr lang="ru-RU" dirty="0" smtClean="0"/>
              <a:t> – это графики </a:t>
            </a:r>
            <a:r>
              <a:rPr lang="ru-RU" b="1" dirty="0" smtClean="0">
                <a:solidFill>
                  <a:srgbClr val="C00000"/>
                </a:solidFill>
              </a:rPr>
              <a:t>прямолинейного равномерного движения</a:t>
            </a:r>
            <a:endParaRPr lang="ru-RU" b="1" dirty="0">
              <a:solidFill>
                <a:srgbClr val="C0000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428992" y="3786190"/>
            <a:ext cx="271464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6200000" flipV="1">
            <a:off x="2500298" y="2857496"/>
            <a:ext cx="2152664" cy="95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715008" y="371475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t</a:t>
            </a:r>
            <a:r>
              <a:rPr lang="ru-RU" sz="3200" i="1" dirty="0" smtClean="0"/>
              <a:t>, с</a:t>
            </a:r>
            <a:endParaRPr lang="ru-RU" sz="3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1643050"/>
            <a:ext cx="1000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F</a:t>
            </a:r>
            <a:r>
              <a:rPr lang="ru-RU" sz="3200" i="1" dirty="0" smtClean="0"/>
              <a:t>, Н</a:t>
            </a:r>
            <a:endParaRPr lang="ru-RU" sz="3200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3143240" y="364331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0</a:t>
            </a:r>
            <a:endParaRPr lang="ru-RU" sz="3200" i="1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571868" y="3786190"/>
            <a:ext cx="2000264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3428992" y="6429396"/>
            <a:ext cx="271464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6286512" y="6429396"/>
            <a:ext cx="271464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00034" y="6429396"/>
            <a:ext cx="2714644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V="1">
            <a:off x="-357222" y="5572140"/>
            <a:ext cx="2152664" cy="95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V="1">
            <a:off x="2500298" y="5572140"/>
            <a:ext cx="2152664" cy="95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6200000" flipV="1">
            <a:off x="5357818" y="5572140"/>
            <a:ext cx="2152664" cy="952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643174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t</a:t>
            </a:r>
            <a:r>
              <a:rPr lang="ru-RU" sz="2400" i="1" dirty="0" smtClean="0"/>
              <a:t>, с</a:t>
            </a:r>
            <a:endParaRPr lang="ru-RU" sz="24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5572132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t</a:t>
            </a:r>
            <a:r>
              <a:rPr lang="ru-RU" sz="2400" i="1" dirty="0" smtClean="0"/>
              <a:t>, с</a:t>
            </a:r>
            <a:endParaRPr lang="ru-RU" sz="2400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8429620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t</a:t>
            </a:r>
            <a:r>
              <a:rPr lang="ru-RU" sz="2400" i="1" dirty="0" smtClean="0"/>
              <a:t>, с</a:t>
            </a:r>
            <a:endParaRPr lang="ru-RU" sz="24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428596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0</a:t>
            </a:r>
            <a:endParaRPr lang="ru-RU" sz="2400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86116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0</a:t>
            </a:r>
            <a:endParaRPr lang="ru-RU" sz="24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6143636" y="6396335"/>
            <a:ext cx="714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0</a:t>
            </a:r>
            <a:endParaRPr lang="ru-RU" sz="24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0" y="428625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S</a:t>
            </a:r>
            <a:r>
              <a:rPr lang="ru-RU" sz="2400" i="1" dirty="0" smtClean="0"/>
              <a:t>, м</a:t>
            </a:r>
            <a:endParaRPr lang="ru-RU" sz="24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2643174" y="435769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а, м/с</a:t>
            </a:r>
            <a:r>
              <a:rPr lang="ru-RU" sz="2400" i="1" baseline="30000" dirty="0" smtClean="0"/>
              <a:t>2</a:t>
            </a:r>
            <a:endParaRPr lang="ru-RU" sz="2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5500694" y="4286256"/>
            <a:ext cx="1000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/>
              <a:t>V</a:t>
            </a:r>
            <a:r>
              <a:rPr lang="ru-RU" sz="2400" i="1" dirty="0" smtClean="0"/>
              <a:t>, м/с</a:t>
            </a:r>
            <a:endParaRPr lang="ru-RU" sz="2400" i="1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3571868" y="6429396"/>
            <a:ext cx="990608" cy="95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6429388" y="5143512"/>
            <a:ext cx="1857388" cy="158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14348" y="4857760"/>
            <a:ext cx="2000264" cy="157163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ая выноска 35"/>
          <p:cNvSpPr/>
          <p:nvPr/>
        </p:nvSpPr>
        <p:spPr>
          <a:xfrm>
            <a:off x="5286380" y="2643182"/>
            <a:ext cx="3000396" cy="1000132"/>
          </a:xfrm>
          <a:prstGeom prst="wedgeRectCallout">
            <a:avLst>
              <a:gd name="adj1" fmla="val -102222"/>
              <a:gd name="adj2" fmla="val 6130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Равнодействующая</a:t>
            </a:r>
            <a:r>
              <a:rPr lang="ru-RU" sz="2400" b="1" dirty="0" smtClean="0">
                <a:solidFill>
                  <a:schemeClr val="tx1"/>
                </a:solidFill>
              </a:rPr>
              <a:t> сил равна </a:t>
            </a:r>
            <a:r>
              <a:rPr lang="ru-RU" sz="2400" b="1" dirty="0" smtClean="0">
                <a:solidFill>
                  <a:srgbClr val="FF0000"/>
                </a:solidFill>
              </a:rPr>
              <a:t>нулю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7" name="Прямоугольная выноска 36"/>
          <p:cNvSpPr/>
          <p:nvPr/>
        </p:nvSpPr>
        <p:spPr>
          <a:xfrm>
            <a:off x="3714744" y="4786322"/>
            <a:ext cx="2357454" cy="1000132"/>
          </a:xfrm>
          <a:prstGeom prst="wedgeRectCallout">
            <a:avLst>
              <a:gd name="adj1" fmla="val -41688"/>
              <a:gd name="adj2" fmla="val 109708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Тело движется </a:t>
            </a:r>
            <a:r>
              <a:rPr lang="ru-RU" sz="2400" b="1" dirty="0" smtClean="0">
                <a:solidFill>
                  <a:srgbClr val="FF0000"/>
                </a:solidFill>
              </a:rPr>
              <a:t>без ускорения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ая выноска 37"/>
          <p:cNvSpPr/>
          <p:nvPr/>
        </p:nvSpPr>
        <p:spPr>
          <a:xfrm>
            <a:off x="6643702" y="4000504"/>
            <a:ext cx="2143140" cy="714380"/>
          </a:xfrm>
          <a:prstGeom prst="wedgeRectCallout">
            <a:avLst>
              <a:gd name="adj1" fmla="val -7829"/>
              <a:gd name="adj2" fmla="val 10024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Скорость </a:t>
            </a:r>
            <a:r>
              <a:rPr lang="ru-RU" sz="2400" b="1" dirty="0" smtClean="0">
                <a:solidFill>
                  <a:srgbClr val="FF0000"/>
                </a:solidFill>
              </a:rPr>
              <a:t>постоянна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ая выноска 38"/>
          <p:cNvSpPr/>
          <p:nvPr/>
        </p:nvSpPr>
        <p:spPr>
          <a:xfrm>
            <a:off x="785786" y="3643314"/>
            <a:ext cx="1928826" cy="1214446"/>
          </a:xfrm>
          <a:prstGeom prst="wedgeRectCallout">
            <a:avLst>
              <a:gd name="adj1" fmla="val -2196"/>
              <a:gd name="adj2" fmla="val 11025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График движения </a:t>
            </a:r>
            <a:r>
              <a:rPr lang="ru-RU" sz="2400" b="1" dirty="0" smtClean="0">
                <a:solidFill>
                  <a:srgbClr val="FF0000"/>
                </a:solidFill>
              </a:rPr>
              <a:t>прямая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0" name="Прямоугольная выноска 39"/>
          <p:cNvSpPr/>
          <p:nvPr/>
        </p:nvSpPr>
        <p:spPr>
          <a:xfrm>
            <a:off x="285720" y="2000240"/>
            <a:ext cx="2143140" cy="1428760"/>
          </a:xfrm>
          <a:prstGeom prst="wedgeRectCallout">
            <a:avLst>
              <a:gd name="adj1" fmla="val 7746"/>
              <a:gd name="adj2" fmla="val 4913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Расчетная формула: </a:t>
            </a:r>
            <a:r>
              <a:rPr lang="en-US" sz="3200" b="1" dirty="0" smtClean="0">
                <a:solidFill>
                  <a:srgbClr val="FF0000"/>
                </a:solidFill>
              </a:rPr>
              <a:t>s = </a:t>
            </a:r>
            <a:r>
              <a:rPr lang="en-US" sz="3200" b="1" dirty="0" err="1" smtClean="0">
                <a:solidFill>
                  <a:srgbClr val="FF0000"/>
                </a:solidFill>
              </a:rPr>
              <a:t>v∙t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ГИА-2008-А6. </a:t>
            </a:r>
            <a:r>
              <a:rPr lang="ru-RU" sz="3200" dirty="0" smtClean="0"/>
              <a:t>На рисунке представлен график зависимости модуля скорости тела от времени для прямолинейно движущегося тела. Равнодействующая всех сил, действующих на тело, равна нулю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143248"/>
            <a:ext cx="4257676" cy="298291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Только на участках АВ и </a:t>
            </a:r>
            <a:r>
              <a:rPr lang="en-US" b="1" dirty="0" smtClean="0"/>
              <a:t>CD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На участках </a:t>
            </a:r>
            <a:r>
              <a:rPr lang="en-US" b="1" dirty="0" smtClean="0"/>
              <a:t>OA </a:t>
            </a:r>
            <a:r>
              <a:rPr lang="ru-RU" b="1" dirty="0" smtClean="0"/>
              <a:t>и </a:t>
            </a:r>
            <a:r>
              <a:rPr lang="en-US" b="1" dirty="0" smtClean="0"/>
              <a:t>BC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Только на участке </a:t>
            </a:r>
            <a:r>
              <a:rPr lang="en-US" b="1" dirty="0" smtClean="0"/>
              <a:t>AB</a:t>
            </a:r>
            <a:endParaRPr lang="ru-RU" b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/>
              <a:t>Только на участке ОА 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5315889" y="2423433"/>
            <a:ext cx="3012818" cy="392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2857520"/>
          </a:xfrm>
        </p:spPr>
        <p:txBody>
          <a:bodyPr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l"/>
            <a:r>
              <a:rPr lang="ru-RU" sz="32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ЕГЭ-2005-А26.</a:t>
            </a:r>
            <a:r>
              <a:rPr lang="ru-RU" sz="3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 </a:t>
            </a:r>
            <a:r>
              <a:rPr lang="ru-RU" sz="3200" dirty="0" smtClean="0"/>
              <a:t>Систему отсчета, связанную с Землей, будем считать инерциальной.  Система отсчета, связанная с автомобилем, тоже будет инерциальной, если автомобиль </a:t>
            </a:r>
            <a:endParaRPr lang="ru-RU" sz="3200" b="1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3500438"/>
            <a:ext cx="75009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движется равномерно по прямолинейному участку шоссе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разгоняется по прямолинейному участку шоссе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движется равномерно по извилистой дороге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по инерции вкатывается на гору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dirty="0" smtClean="0"/>
              <a:t>К уроку 5 </a:t>
            </a: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«</a:t>
            </a:r>
            <a:r>
              <a:rPr lang="ru-RU" sz="6600" b="1" dirty="0"/>
              <a:t>Второй закон </a:t>
            </a:r>
            <a:r>
              <a:rPr lang="ru-RU" sz="6600" b="1" dirty="0" smtClean="0"/>
              <a:t>Ньютона»</a:t>
            </a:r>
            <a:endParaRPr lang="ru-RU" sz="6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1600200"/>
            <a:ext cx="23399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36543"/>
          </a:xfrm>
        </p:spPr>
        <p:txBody>
          <a:bodyPr>
            <a:normAutofit fontScale="90000"/>
          </a:bodyPr>
          <a:lstStyle/>
          <a:p>
            <a:r>
              <a:rPr lang="ru-RU" sz="3800" dirty="0">
                <a:solidFill>
                  <a:srgbClr val="FF0000"/>
                </a:solidFill>
              </a:rPr>
              <a:t>Алгоритм решения</a:t>
            </a:r>
            <a:r>
              <a:rPr lang="en-US" sz="3800" dirty="0">
                <a:solidFill>
                  <a:srgbClr val="FF0000"/>
                </a:solidFill>
              </a:rPr>
              <a:t> </a:t>
            </a:r>
            <a:r>
              <a:rPr lang="ru-RU" sz="3800" dirty="0">
                <a:solidFill>
                  <a:srgbClr val="FF0000"/>
                </a:solidFill>
              </a:rPr>
              <a:t>задач динамики 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990600"/>
            <a:ext cx="8915400" cy="5715000"/>
          </a:xfrm>
        </p:spPr>
        <p:txBody>
          <a:bodyPr>
            <a:normAutofit/>
          </a:bodyPr>
          <a:lstStyle/>
          <a:p>
            <a:pPr marL="400050" indent="-4000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dirty="0"/>
              <a:t>Изобразите силы, действующие на каждое тело в инерциальной системе отсчета.</a:t>
            </a:r>
          </a:p>
          <a:p>
            <a:pPr marL="400050" indent="-4000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dirty="0"/>
              <a:t>Запишите для каждого тела второй закон Ньютона в векторной форме.</a:t>
            </a:r>
          </a:p>
          <a:p>
            <a:pPr marL="400050" indent="-4000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dirty="0"/>
              <a:t>Выберите координатные оси. (Если известно направление ускорения, то целесообразно направить одну ось вдоль ускорения, а вторую перпендикулярно ему.)</a:t>
            </a:r>
          </a:p>
          <a:p>
            <a:pPr marL="400050" indent="-4000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dirty="0"/>
              <a:t>Проецируя второй закон Ньютона на координатные оси, получите систему уравнений для нахождения неизвестных величин.</a:t>
            </a:r>
          </a:p>
          <a:p>
            <a:pPr marL="400050" indent="-400050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2800" dirty="0"/>
              <a:t>Решите систему уравнений, используя аналитические выражения для всех сил и дополнительные условия.</a:t>
            </a:r>
          </a:p>
        </p:txBody>
      </p:sp>
      <p:sp>
        <p:nvSpPr>
          <p:cNvPr id="110600" name="Line 8"/>
          <p:cNvSpPr>
            <a:spLocks noChangeShapeType="1"/>
          </p:cNvSpPr>
          <p:nvPr/>
        </p:nvSpPr>
        <p:spPr bwMode="auto">
          <a:xfrm>
            <a:off x="8458200" y="1752600"/>
            <a:ext cx="0" cy="4114800"/>
          </a:xfrm>
          <a:prstGeom prst="line">
            <a:avLst/>
          </a:prstGeom>
          <a:noFill/>
          <a:ln w="57150">
            <a:solidFill>
              <a:schemeClr val="folHlink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8458200" y="56388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/>
              <a:t>Y</a:t>
            </a:r>
            <a:endParaRPr lang="ru-RU" i="1"/>
          </a:p>
        </p:txBody>
      </p:sp>
      <p:sp>
        <p:nvSpPr>
          <p:cNvPr id="110602" name="AutoShape 10"/>
          <p:cNvSpPr>
            <a:spLocks/>
          </p:cNvSpPr>
          <p:nvPr/>
        </p:nvSpPr>
        <p:spPr bwMode="auto">
          <a:xfrm>
            <a:off x="5181600" y="0"/>
            <a:ext cx="228600" cy="1600200"/>
          </a:xfrm>
          <a:prstGeom prst="leftBrace">
            <a:avLst>
              <a:gd name="adj1" fmla="val 34708"/>
              <a:gd name="adj2" fmla="val 50694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10611" name="Rectangle 19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ru-RU" sz="2600"/>
          </a:p>
        </p:txBody>
      </p:sp>
      <p:pic>
        <p:nvPicPr>
          <p:cNvPr id="110612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0"/>
            <a:ext cx="28194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3048000"/>
            <a:ext cx="3200400" cy="65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05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3886200"/>
            <a:ext cx="32004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5" dur="2000" fill="hold"/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2000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105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10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2000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105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82905E-6 L 0.44167 -0.42193 " pathEditMode="relative" ptsTypes="AA">
                                      <p:cBhvr>
                                        <p:cTn id="84" dur="2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11059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24774E-6 L 0.45 -0.45107 " pathEditMode="relative" rAng="0" ptsTypes="AA">
                                      <p:cBhvr>
                                        <p:cTn id="99" dur="2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" y="-2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2000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10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/>
      <p:bldP spid="110594" grpId="1"/>
      <p:bldP spid="110594" grpId="2"/>
      <p:bldP spid="110594" grpId="3"/>
      <p:bldP spid="110600" grpId="0" animBg="1"/>
      <p:bldP spid="11060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518" cy="1143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b="1" dirty="0" smtClean="0"/>
              <a:t>Задание из пособия «Подготовка к ГИА-2012» под  ред. Л.М.Монастырского (А6)</a:t>
            </a:r>
            <a:endParaRPr lang="ru-RU" sz="3600" b="1" dirty="0"/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/>
          <a:srcRect l="9787" t="12829" r="6619" b="13835"/>
          <a:stretch>
            <a:fillRect/>
          </a:stretch>
        </p:blipFill>
        <p:spPr bwMode="auto">
          <a:xfrm>
            <a:off x="428596" y="1500175"/>
            <a:ext cx="657229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 l="10262" t="10256" r="28412" b="50855"/>
          <a:stretch>
            <a:fillRect/>
          </a:stretch>
        </p:blipFill>
        <p:spPr bwMode="auto">
          <a:xfrm>
            <a:off x="5214942" y="4214818"/>
            <a:ext cx="357190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285752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ГИА-2009-21.</a:t>
            </a:r>
            <a:r>
              <a:rPr lang="ru-RU" sz="2800" dirty="0" smtClean="0"/>
              <a:t> На покоящееся тело массой 8 кг начинает</a:t>
            </a:r>
            <a:r>
              <a:rPr lang="en-US" sz="2800" dirty="0" smtClean="0"/>
              <a:t> </a:t>
            </a:r>
            <a:r>
              <a:rPr lang="ru-RU" sz="2800" dirty="0" smtClean="0"/>
              <a:t>действовать горизонтальная сила. Направление силы постоянно, модуль силы меняется, как показано на графике. Используя</a:t>
            </a:r>
            <a:br>
              <a:rPr lang="ru-RU" sz="2800" dirty="0" smtClean="0"/>
            </a:br>
            <a:r>
              <a:rPr lang="ru-RU" sz="2800" dirty="0" smtClean="0"/>
              <a:t>информацию, приведенную на графике,</a:t>
            </a:r>
            <a:br>
              <a:rPr lang="ru-RU" sz="2800" dirty="0" smtClean="0"/>
            </a:br>
            <a:r>
              <a:rPr lang="ru-RU" sz="2800" dirty="0" smtClean="0"/>
              <a:t>определите скорость тела в момент, когда</a:t>
            </a:r>
            <a:br>
              <a:rPr lang="ru-RU" sz="2800" dirty="0" smtClean="0"/>
            </a:br>
            <a:r>
              <a:rPr lang="ru-RU" sz="2800" dirty="0" smtClean="0"/>
              <a:t>оно переместилось на 2 м. (Трением пренебречь.)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500826" y="6000768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FF0000"/>
                </a:solidFill>
              </a:rPr>
              <a:t>2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4876" y="6143644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Ответ: _</a:t>
            </a:r>
            <a:r>
              <a:rPr lang="en-US" sz="2800" b="1" dirty="0" smtClean="0"/>
              <a:t>__</a:t>
            </a:r>
            <a:r>
              <a:rPr lang="ru-RU" sz="2800" b="1" dirty="0" smtClean="0"/>
              <a:t>_____(м/с)</a:t>
            </a:r>
            <a:endParaRPr lang="ru-RU" sz="2800" b="1" dirty="0"/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0" y="3286124"/>
            <a:ext cx="3357554" cy="428628"/>
          </a:xfrm>
          <a:prstGeom prst="wedgeRectCallout">
            <a:avLst>
              <a:gd name="adj1" fmla="val 56501"/>
              <a:gd name="adj2" fmla="val -7099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Из </a:t>
            </a:r>
            <a:r>
              <a:rPr lang="en-US" sz="2400" b="1" dirty="0" smtClean="0">
                <a:solidFill>
                  <a:schemeClr val="tx1"/>
                </a:solidFill>
              </a:rPr>
              <a:t>II</a:t>
            </a:r>
            <a:r>
              <a:rPr lang="ru-RU" sz="2400" b="1" dirty="0" smtClean="0">
                <a:solidFill>
                  <a:schemeClr val="tx1"/>
                </a:solidFill>
              </a:rPr>
              <a:t> закона Ньютона: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3143248"/>
            <a:ext cx="3114685" cy="2815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214686"/>
            <a:ext cx="2000264" cy="54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3" y="3786190"/>
            <a:ext cx="216028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06" y="3786189"/>
            <a:ext cx="2000264" cy="60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4286256"/>
            <a:ext cx="1857388" cy="1204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214818"/>
            <a:ext cx="1428760" cy="115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000504"/>
            <a:ext cx="302842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7108843" y="4892685"/>
            <a:ext cx="1357322" cy="1588"/>
          </a:xfrm>
          <a:prstGeom prst="line">
            <a:avLst/>
          </a:prstGeom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429388" y="4214818"/>
            <a:ext cx="1368434" cy="1588"/>
          </a:xfrm>
          <a:prstGeom prst="line">
            <a:avLst/>
          </a:prstGeom>
          <a:ln w="5715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5143512"/>
            <a:ext cx="439479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264320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ГИА-2010-25. </a:t>
            </a:r>
            <a:r>
              <a:rPr lang="ru-RU" sz="2800" dirty="0" smtClean="0"/>
              <a:t>К нижнему концу легкой пружины подвешены связанные невесомой нитью грузы: верхний массой </a:t>
            </a:r>
            <a:r>
              <a:rPr lang="en-US" sz="2800" i="1" dirty="0" smtClean="0"/>
              <a:t>m</a:t>
            </a:r>
            <a:r>
              <a:rPr lang="en-US" sz="2800" i="1" baseline="-25000" dirty="0" smtClean="0"/>
              <a:t>1</a:t>
            </a:r>
            <a:r>
              <a:rPr lang="en-US" sz="2800" dirty="0" smtClean="0"/>
              <a:t> </a:t>
            </a:r>
            <a:r>
              <a:rPr lang="ru-RU" sz="2800" i="1" dirty="0" smtClean="0"/>
              <a:t>=</a:t>
            </a:r>
            <a:r>
              <a:rPr lang="en-US" sz="2800" i="1" dirty="0" smtClean="0"/>
              <a:t> </a:t>
            </a:r>
            <a:r>
              <a:rPr lang="ru-RU" sz="2800" i="1" dirty="0" smtClean="0"/>
              <a:t>0,5 кг </a:t>
            </a:r>
            <a:r>
              <a:rPr lang="ru-RU" sz="2800" dirty="0" smtClean="0"/>
              <a:t>и</a:t>
            </a:r>
            <a:r>
              <a:rPr lang="en-US" sz="2800" dirty="0" smtClean="0"/>
              <a:t> </a:t>
            </a:r>
            <a:r>
              <a:rPr lang="ru-RU" sz="2800" dirty="0" smtClean="0"/>
              <a:t>нижний массой </a:t>
            </a:r>
            <a:r>
              <a:rPr lang="en-US" sz="2800" i="1" dirty="0" smtClean="0"/>
              <a:t>m</a:t>
            </a:r>
            <a:r>
              <a:rPr lang="en-US" sz="2800" i="1" baseline="-25000" dirty="0" smtClean="0"/>
              <a:t>2 </a:t>
            </a:r>
            <a:r>
              <a:rPr lang="ru-RU" sz="2800" dirty="0" smtClean="0"/>
              <a:t>=</a:t>
            </a:r>
            <a:r>
              <a:rPr lang="en-US" sz="2800" dirty="0" smtClean="0"/>
              <a:t> </a:t>
            </a:r>
            <a:r>
              <a:rPr lang="ru-RU" sz="2800" dirty="0" smtClean="0"/>
              <a:t>0,2 кг (см. рисунок). Нить, соединяющую грузы, пережигают. С каким ускорением начнет</a:t>
            </a:r>
            <a:br>
              <a:rPr lang="ru-RU" sz="2800" dirty="0" smtClean="0"/>
            </a:br>
            <a:r>
              <a:rPr lang="ru-RU" sz="2800" dirty="0" smtClean="0"/>
              <a:t>двигаться верхний груз?</a:t>
            </a:r>
            <a:endParaRPr lang="ru-RU" sz="2800" b="1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7072330" y="6000768"/>
            <a:ext cx="1214446" cy="571504"/>
          </a:xfrm>
          <a:prstGeom prst="wedgeRectCallout">
            <a:avLst>
              <a:gd name="adj1" fmla="val -21751"/>
              <a:gd name="adj2" fmla="val 6640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-4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64549" y="6000768"/>
            <a:ext cx="3379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Ответ: ____</a:t>
            </a:r>
            <a:r>
              <a:rPr lang="en-US" sz="2800" b="1" dirty="0" smtClean="0"/>
              <a:t>___</a:t>
            </a:r>
            <a:r>
              <a:rPr lang="ru-RU" sz="2800" b="1" dirty="0" smtClean="0"/>
              <a:t>(м/с)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214554"/>
            <a:ext cx="1905008" cy="364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ая выноска 7"/>
          <p:cNvSpPr/>
          <p:nvPr/>
        </p:nvSpPr>
        <p:spPr>
          <a:xfrm>
            <a:off x="285720" y="2786058"/>
            <a:ext cx="4000528" cy="428628"/>
          </a:xfrm>
          <a:prstGeom prst="wedgeRect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До пережигания нити: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714620"/>
            <a:ext cx="258367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ая выноска 9"/>
          <p:cNvSpPr/>
          <p:nvPr/>
        </p:nvSpPr>
        <p:spPr>
          <a:xfrm>
            <a:off x="0" y="3357562"/>
            <a:ext cx="6786578" cy="785818"/>
          </a:xfrm>
          <a:prstGeom prst="wedgeRectCallout">
            <a:avLst>
              <a:gd name="adj1" fmla="val 63952"/>
              <a:gd name="adj2" fmla="val 17957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После пережигания нити на груз </a:t>
            </a:r>
            <a:r>
              <a:rPr lang="en-US" sz="2800" i="1" dirty="0" smtClean="0">
                <a:solidFill>
                  <a:schemeClr val="tx1"/>
                </a:solidFill>
              </a:rPr>
              <a:t>m</a:t>
            </a:r>
            <a:r>
              <a:rPr lang="en-US" sz="2800" i="1" baseline="-25000" dirty="0" smtClean="0">
                <a:solidFill>
                  <a:schemeClr val="tx1"/>
                </a:solidFill>
              </a:rPr>
              <a:t>2</a:t>
            </a:r>
            <a:r>
              <a:rPr lang="ru-RU" sz="2800" dirty="0" smtClean="0">
                <a:solidFill>
                  <a:schemeClr val="tx1"/>
                </a:solidFill>
              </a:rPr>
              <a:t> будет действовать эта же сила: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0" y="4357694"/>
            <a:ext cx="2285984" cy="428628"/>
          </a:xfrm>
          <a:prstGeom prst="wedgeRectCallout">
            <a:avLst>
              <a:gd name="adj1" fmla="val 55753"/>
              <a:gd name="adj2" fmla="val -774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Для груза </a:t>
            </a:r>
            <a:r>
              <a:rPr lang="en-US" sz="2800" dirty="0" smtClean="0">
                <a:solidFill>
                  <a:schemeClr val="tx1"/>
                </a:solidFill>
              </a:rPr>
              <a:t>m</a:t>
            </a:r>
            <a:r>
              <a:rPr lang="en-US" sz="2800" baseline="-25000" dirty="0" smtClean="0">
                <a:solidFill>
                  <a:schemeClr val="tx1"/>
                </a:solidFill>
              </a:rPr>
              <a:t>1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714752"/>
            <a:ext cx="2643206" cy="5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214818"/>
            <a:ext cx="313502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Левая фигурная скобка 13"/>
          <p:cNvSpPr/>
          <p:nvPr/>
        </p:nvSpPr>
        <p:spPr>
          <a:xfrm>
            <a:off x="3929058" y="3714752"/>
            <a:ext cx="428628" cy="107157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643446"/>
            <a:ext cx="2571768" cy="97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Левая фигурная скобка 15"/>
          <p:cNvSpPr/>
          <p:nvPr/>
        </p:nvSpPr>
        <p:spPr>
          <a:xfrm>
            <a:off x="1785918" y="4572008"/>
            <a:ext cx="428628" cy="107157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5072074"/>
            <a:ext cx="50006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4714884"/>
            <a:ext cx="1500198" cy="85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5643578"/>
            <a:ext cx="3500462" cy="101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Планируемый результат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Повышение уровня профессиональной компетентности </a:t>
            </a:r>
            <a:r>
              <a:rPr lang="ru-RU" dirty="0" smtClean="0"/>
              <a:t>педагога в </a:t>
            </a:r>
            <a:r>
              <a:rPr lang="ru-RU" dirty="0"/>
              <a:t>вопросах подготовки учащихся к итоговой аттестации в формате </a:t>
            </a:r>
            <a:r>
              <a:rPr lang="ru-RU" dirty="0" smtClean="0"/>
              <a:t>ГИА (ОГЭ).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000" dirty="0" smtClean="0"/>
              <a:t>К уроку 3 </a:t>
            </a:r>
            <a:r>
              <a:rPr lang="ru-RU" sz="6000" b="1" dirty="0" smtClean="0"/>
              <a:t/>
            </a:r>
            <a:br>
              <a:rPr lang="ru-RU" sz="6000" b="1" dirty="0" smtClean="0"/>
            </a:br>
            <a:r>
              <a:rPr lang="ru-RU" sz="6000" b="1" dirty="0" smtClean="0"/>
              <a:t>«Третий </a:t>
            </a:r>
            <a:r>
              <a:rPr lang="ru-RU" sz="6000" b="1" dirty="0"/>
              <a:t>закон </a:t>
            </a:r>
            <a:r>
              <a:rPr lang="ru-RU" sz="6000" b="1" dirty="0" smtClean="0"/>
              <a:t>Ньютона»</a:t>
            </a:r>
            <a:endParaRPr lang="ru-RU" sz="60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b="1" dirty="0" smtClean="0"/>
              <a:t>Примеры применения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00108"/>
            <a:ext cx="4643438" cy="1428760"/>
          </a:xfrm>
        </p:spPr>
        <p:txBody>
          <a:bodyPr/>
          <a:lstStyle/>
          <a:p>
            <a:r>
              <a:rPr lang="ru-RU" dirty="0" smtClean="0"/>
              <a:t>Обе партии действуют друг на друга (через канат) с </a:t>
            </a:r>
            <a:r>
              <a:rPr lang="ru-RU" b="1" dirty="0" smtClean="0">
                <a:solidFill>
                  <a:srgbClr val="C00000"/>
                </a:solidFill>
              </a:rPr>
              <a:t>одинаковыми силами</a:t>
            </a:r>
            <a:r>
              <a:rPr lang="ru-RU" dirty="0" smtClean="0"/>
              <a:t>. 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071546"/>
            <a:ext cx="4357718" cy="132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42844" y="2357430"/>
            <a:ext cx="87868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Значит, </a:t>
            </a:r>
            <a:r>
              <a:rPr lang="ru-RU" sz="2800" b="1" dirty="0" smtClean="0">
                <a:solidFill>
                  <a:srgbClr val="FF0000"/>
                </a:solidFill>
              </a:rPr>
              <a:t>выиграет</a:t>
            </a:r>
            <a:r>
              <a:rPr lang="ru-RU" sz="2800" dirty="0" smtClean="0"/>
              <a:t> (перетянет канат) не та партия, которая сильнее тянет, а та, которая </a:t>
            </a:r>
            <a:r>
              <a:rPr lang="ru-RU" sz="2800" b="1" dirty="0" smtClean="0">
                <a:solidFill>
                  <a:srgbClr val="FF0000"/>
                </a:solidFill>
              </a:rPr>
              <a:t>сильнее упирается в Землю</a:t>
            </a:r>
            <a:r>
              <a:rPr lang="ru-RU" sz="2800" dirty="0" smtClean="0"/>
              <a:t>. </a:t>
            </a:r>
            <a:endParaRPr lang="ru-RU" sz="2800" dirty="0"/>
          </a:p>
        </p:txBody>
      </p:sp>
      <p:pic>
        <p:nvPicPr>
          <p:cNvPr id="48130" name="Picture 2" descr="Рис. 9.">
            <a:hlinkClick r:id="rId3" tooltip="Рис. 9.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357562"/>
            <a:ext cx="4324350" cy="19812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3714752"/>
            <a:ext cx="485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Лошадь везет сани: </a:t>
            </a:r>
            <a:r>
              <a:rPr lang="ru-RU" sz="2400" b="1" dirty="0" smtClean="0"/>
              <a:t>сани тянут лошадь назад с такой же по модулю силой </a:t>
            </a:r>
            <a:r>
              <a:rPr lang="ru-RU" sz="2400" b="1" i="1" dirty="0" smtClean="0"/>
              <a:t>F</a:t>
            </a:r>
            <a:r>
              <a:rPr lang="ru-RU" sz="2400" b="1" baseline="-25000" dirty="0" smtClean="0"/>
              <a:t>2</a:t>
            </a:r>
            <a:r>
              <a:rPr lang="ru-RU" sz="2400" b="1" dirty="0" smtClean="0"/>
              <a:t>, с какой лошадь тянет сани вперед </a:t>
            </a:r>
            <a:r>
              <a:rPr lang="ru-RU" sz="2400" dirty="0" smtClean="0"/>
              <a:t>(сила </a:t>
            </a:r>
            <a:r>
              <a:rPr lang="ru-RU" sz="2400" i="1" dirty="0" smtClean="0"/>
              <a:t>F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)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357826"/>
            <a:ext cx="878687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/>
              <a:t>Во-первых, эти силы </a:t>
            </a:r>
            <a:r>
              <a:rPr lang="ru-RU" sz="2800" b="1" dirty="0" smtClean="0">
                <a:solidFill>
                  <a:srgbClr val="C00000"/>
                </a:solidFill>
              </a:rPr>
              <a:t>приложены к разным телам</a:t>
            </a:r>
            <a:r>
              <a:rPr lang="ru-RU" sz="2800" dirty="0" smtClean="0"/>
              <a:t>,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/>
              <a:t>а во-вторых, и на сани и на лошадь действуют еще и </a:t>
            </a:r>
            <a:r>
              <a:rPr lang="ru-RU" sz="2800" b="1" dirty="0" smtClean="0">
                <a:solidFill>
                  <a:srgbClr val="C00000"/>
                </a:solidFill>
              </a:rPr>
              <a:t>силы со стороны дороги</a:t>
            </a:r>
            <a:endParaRPr lang="ru-RU" sz="2800" b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143636" y="4286256"/>
            <a:ext cx="571504" cy="214314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>
            <a:off x="6715140" y="4500570"/>
            <a:ext cx="571504" cy="214314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286512" y="357187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F</a:t>
            </a:r>
            <a:r>
              <a:rPr lang="ru-RU" sz="3200" b="1" i="1" baseline="-25000" dirty="0" smtClean="0">
                <a:solidFill>
                  <a:srgbClr val="C00000"/>
                </a:solidFill>
              </a:rPr>
              <a:t>2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6578" y="4000504"/>
            <a:ext cx="928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F</a:t>
            </a:r>
            <a:r>
              <a:rPr lang="ru-RU" sz="3200" b="1" i="1" baseline="-25000" dirty="0" smtClean="0">
                <a:solidFill>
                  <a:srgbClr val="C00000"/>
                </a:solidFill>
              </a:rPr>
              <a:t>1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rot="10800000">
            <a:off x="5643570" y="5072074"/>
            <a:ext cx="35719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10800000">
            <a:off x="6500826" y="5072074"/>
            <a:ext cx="35719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7858148" y="5072074"/>
            <a:ext cx="357190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357299"/>
            <a:ext cx="3357586" cy="714379"/>
          </a:xfrm>
        </p:spPr>
        <p:txBody>
          <a:bodyPr/>
          <a:lstStyle/>
          <a:p>
            <a:pPr marL="514350" indent="-514350">
              <a:buNone/>
            </a:pPr>
            <a:r>
              <a:rPr lang="ru-RU" dirty="0" smtClean="0"/>
              <a:t>Выделим </a:t>
            </a:r>
            <a:r>
              <a:rPr lang="ru-RU" b="1" dirty="0" smtClean="0">
                <a:solidFill>
                  <a:srgbClr val="C00000"/>
                </a:solidFill>
              </a:rPr>
              <a:t>пары сил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ru-RU" b="1" dirty="0" smtClean="0"/>
              <a:t>Случай системы связанных тел</a:t>
            </a:r>
            <a:endParaRPr lang="ru-RU" dirty="0"/>
          </a:p>
        </p:txBody>
      </p:sp>
      <p:pic>
        <p:nvPicPr>
          <p:cNvPr id="6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9944" y="1357298"/>
            <a:ext cx="524354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ая выноска 8"/>
          <p:cNvSpPr/>
          <p:nvPr/>
        </p:nvSpPr>
        <p:spPr>
          <a:xfrm>
            <a:off x="6357950" y="2571744"/>
            <a:ext cx="1357322" cy="642942"/>
          </a:xfrm>
          <a:prstGeom prst="wedgeRectCallout">
            <a:avLst>
              <a:gd name="adj1" fmla="val 51187"/>
              <a:gd name="adj2" fmla="val -13159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F = T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357686" y="1857364"/>
            <a:ext cx="35719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5500694" y="1857364"/>
            <a:ext cx="357190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ая выноска 17"/>
          <p:cNvSpPr/>
          <p:nvPr/>
        </p:nvSpPr>
        <p:spPr>
          <a:xfrm>
            <a:off x="3286116" y="2285992"/>
            <a:ext cx="2000264" cy="642942"/>
          </a:xfrm>
          <a:prstGeom prst="wedgeRectCallout">
            <a:avLst>
              <a:gd name="adj1" fmla="val 35591"/>
              <a:gd name="adj2" fmla="val -9310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F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21</a:t>
            </a:r>
            <a:r>
              <a:rPr lang="en-US" sz="3600" b="1" i="1" dirty="0" smtClean="0">
                <a:solidFill>
                  <a:srgbClr val="C00000"/>
                </a:solidFill>
              </a:rPr>
              <a:t> = F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12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3000364" y="3071810"/>
            <a:ext cx="2714644" cy="642942"/>
          </a:xfrm>
          <a:prstGeom prst="wedgeRectCallout">
            <a:avLst>
              <a:gd name="adj1" fmla="val 14628"/>
              <a:gd name="adj2" fmla="val -8139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F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12</a:t>
            </a:r>
            <a:r>
              <a:rPr lang="en-US" sz="3600" b="1" i="1" dirty="0" smtClean="0">
                <a:solidFill>
                  <a:srgbClr val="C00000"/>
                </a:solidFill>
              </a:rPr>
              <a:t> = </a:t>
            </a:r>
            <a:r>
              <a:rPr lang="el-GR" sz="3600" b="1" i="1" dirty="0" smtClean="0">
                <a:solidFill>
                  <a:srgbClr val="C00000"/>
                </a:solidFill>
              </a:rPr>
              <a:t>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b="1" i="1" dirty="0" smtClean="0">
                <a:solidFill>
                  <a:srgbClr val="C00000"/>
                </a:solidFill>
              </a:rPr>
              <a:t>g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357158" y="3071810"/>
            <a:ext cx="2571768" cy="642942"/>
          </a:xfrm>
          <a:prstGeom prst="wedgeRectCallout">
            <a:avLst>
              <a:gd name="adj1" fmla="val 66826"/>
              <a:gd name="adj2" fmla="val -98126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F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21</a:t>
            </a:r>
            <a:r>
              <a:rPr lang="en-US" sz="3600" b="1" i="1" dirty="0" smtClean="0">
                <a:solidFill>
                  <a:srgbClr val="C00000"/>
                </a:solidFill>
              </a:rPr>
              <a:t> = </a:t>
            </a:r>
            <a:r>
              <a:rPr lang="el-GR" sz="3600" b="1" i="1" dirty="0" smtClean="0">
                <a:solidFill>
                  <a:srgbClr val="C00000"/>
                </a:solidFill>
              </a:rPr>
              <a:t>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</a:t>
            </a:r>
            <a:r>
              <a:rPr lang="en-US" sz="3600" b="1" i="1" dirty="0" smtClean="0">
                <a:solidFill>
                  <a:srgbClr val="C00000"/>
                </a:solidFill>
              </a:rPr>
              <a:t>g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ая выноска 22"/>
          <p:cNvSpPr/>
          <p:nvPr/>
        </p:nvSpPr>
        <p:spPr>
          <a:xfrm>
            <a:off x="4286216" y="3714752"/>
            <a:ext cx="4857784" cy="642942"/>
          </a:xfrm>
          <a:prstGeom prst="wedgeRectCallout">
            <a:avLst>
              <a:gd name="adj1" fmla="val -41648"/>
              <a:gd name="adj2" fmla="val -7637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Где </a:t>
            </a:r>
            <a:r>
              <a:rPr lang="el-GR" sz="2800" b="1" i="1" dirty="0" smtClean="0">
                <a:solidFill>
                  <a:srgbClr val="C00000"/>
                </a:solidFill>
              </a:rPr>
              <a:t>μ</a:t>
            </a:r>
            <a:r>
              <a:rPr lang="ru-RU" sz="2800" dirty="0" smtClean="0">
                <a:solidFill>
                  <a:schemeClr val="tx1"/>
                </a:solidFill>
              </a:rPr>
              <a:t> – коэффициент трения</a:t>
            </a:r>
            <a:endParaRPr lang="ru-RU" sz="2800" b="1" i="1" dirty="0" smtClean="0">
              <a:solidFill>
                <a:srgbClr val="C00000"/>
              </a:solidFill>
            </a:endParaRPr>
          </a:p>
        </p:txBody>
      </p:sp>
      <p:sp>
        <p:nvSpPr>
          <p:cNvPr id="21" name="Прямоугольная выноска 20"/>
          <p:cNvSpPr/>
          <p:nvPr/>
        </p:nvSpPr>
        <p:spPr>
          <a:xfrm>
            <a:off x="214282" y="4071942"/>
            <a:ext cx="4429156" cy="642942"/>
          </a:xfrm>
          <a:prstGeom prst="wedgeRectCallout">
            <a:avLst>
              <a:gd name="adj1" fmla="val 12812"/>
              <a:gd name="adj2" fmla="val -129917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F = </a:t>
            </a:r>
            <a:r>
              <a:rPr lang="el-GR" sz="3600" b="1" i="1" dirty="0" smtClean="0">
                <a:solidFill>
                  <a:srgbClr val="C00000"/>
                </a:solidFill>
              </a:rPr>
              <a:t>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b="1" i="1" dirty="0" smtClean="0">
                <a:solidFill>
                  <a:srgbClr val="C00000"/>
                </a:solidFill>
              </a:rPr>
              <a:t>g +</a:t>
            </a:r>
            <a:r>
              <a:rPr lang="el-GR" sz="3600" b="1" i="1" dirty="0" smtClean="0">
                <a:solidFill>
                  <a:srgbClr val="C00000"/>
                </a:solidFill>
              </a:rPr>
              <a:t> 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</a:t>
            </a:r>
            <a:r>
              <a:rPr lang="en-US" sz="3600" b="1" i="1" dirty="0" smtClean="0">
                <a:solidFill>
                  <a:srgbClr val="C00000"/>
                </a:solidFill>
              </a:rPr>
              <a:t>g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2143108" y="4714884"/>
            <a:ext cx="5500726" cy="642942"/>
          </a:xfrm>
          <a:prstGeom prst="wedgeRectCallout">
            <a:avLst>
              <a:gd name="adj1" fmla="val 4055"/>
              <a:gd name="adj2" fmla="val -7637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T = F = </a:t>
            </a:r>
            <a:r>
              <a:rPr lang="el-GR" sz="3600" b="1" i="1" dirty="0" smtClean="0">
                <a:solidFill>
                  <a:srgbClr val="C00000"/>
                </a:solidFill>
              </a:rPr>
              <a:t>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b="1" i="1" dirty="0" smtClean="0">
                <a:solidFill>
                  <a:srgbClr val="C00000"/>
                </a:solidFill>
              </a:rPr>
              <a:t>g +</a:t>
            </a:r>
            <a:r>
              <a:rPr lang="el-GR" sz="3600" b="1" i="1" dirty="0" smtClean="0">
                <a:solidFill>
                  <a:srgbClr val="C00000"/>
                </a:solidFill>
              </a:rPr>
              <a:t> 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</a:t>
            </a:r>
            <a:r>
              <a:rPr lang="en-US" sz="3600" b="1" i="1" dirty="0" smtClean="0">
                <a:solidFill>
                  <a:srgbClr val="C00000"/>
                </a:solidFill>
              </a:rPr>
              <a:t>g </a:t>
            </a:r>
            <a:endParaRPr lang="ru-RU" sz="3600" b="1" i="1" dirty="0" smtClean="0">
              <a:solidFill>
                <a:srgbClr val="C00000"/>
              </a:solidFill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6500826" y="1857364"/>
            <a:ext cx="642942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 flipH="1" flipV="1">
            <a:off x="7894661" y="2320917"/>
            <a:ext cx="642942" cy="158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Содержимое 2"/>
          <p:cNvSpPr txBox="1">
            <a:spLocks/>
          </p:cNvSpPr>
          <p:nvPr/>
        </p:nvSpPr>
        <p:spPr>
          <a:xfrm>
            <a:off x="214282" y="5214950"/>
            <a:ext cx="8715436" cy="100013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 этом система движется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ускорением</a:t>
            </a:r>
          </a:p>
          <a:p>
            <a:pPr marL="514350" marR="0" lvl="0" indent="-51435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800" dirty="0" smtClean="0"/>
              <a:t>Поэтому по </a:t>
            </a:r>
            <a:r>
              <a:rPr lang="en-US" sz="2800" dirty="0" smtClean="0"/>
              <a:t>II</a:t>
            </a:r>
            <a:r>
              <a:rPr lang="ru-RU" sz="2800" dirty="0" smtClean="0"/>
              <a:t> закону Ньютона: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5643570" y="3000372"/>
            <a:ext cx="71438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34" y="1428736"/>
            <a:ext cx="1357322" cy="2453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Прямоугольная выноска 31"/>
          <p:cNvSpPr/>
          <p:nvPr/>
        </p:nvSpPr>
        <p:spPr>
          <a:xfrm>
            <a:off x="214282" y="6072206"/>
            <a:ext cx="2714644" cy="642942"/>
          </a:xfrm>
          <a:prstGeom prst="wedgeRectCallout">
            <a:avLst>
              <a:gd name="adj1" fmla="val 60723"/>
              <a:gd name="adj2" fmla="val -52950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mg - T = ma</a:t>
            </a:r>
            <a:endParaRPr lang="ru-RU" sz="3600" b="1" i="1" dirty="0" smtClean="0">
              <a:solidFill>
                <a:srgbClr val="C00000"/>
              </a:solidFill>
            </a:endParaRPr>
          </a:p>
        </p:txBody>
      </p:sp>
      <p:sp>
        <p:nvSpPr>
          <p:cNvPr id="33" name="Прямоугольная выноска 32"/>
          <p:cNvSpPr/>
          <p:nvPr/>
        </p:nvSpPr>
        <p:spPr>
          <a:xfrm>
            <a:off x="3500430" y="6072206"/>
            <a:ext cx="5500726" cy="642942"/>
          </a:xfrm>
          <a:prstGeom prst="wedgeRectCallout">
            <a:avLst>
              <a:gd name="adj1" fmla="val 4055"/>
              <a:gd name="adj2" fmla="val -76375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</a:rPr>
              <a:t>mg – (</a:t>
            </a:r>
            <a:r>
              <a:rPr lang="el-GR" sz="3600" b="1" i="1" dirty="0" smtClean="0">
                <a:solidFill>
                  <a:srgbClr val="C00000"/>
                </a:solidFill>
              </a:rPr>
              <a:t>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1</a:t>
            </a:r>
            <a:r>
              <a:rPr lang="en-US" sz="3600" b="1" i="1" dirty="0" smtClean="0">
                <a:solidFill>
                  <a:srgbClr val="C00000"/>
                </a:solidFill>
              </a:rPr>
              <a:t>g +</a:t>
            </a:r>
            <a:r>
              <a:rPr lang="el-GR" sz="3600" b="1" i="1" dirty="0" smtClean="0">
                <a:solidFill>
                  <a:srgbClr val="C00000"/>
                </a:solidFill>
              </a:rPr>
              <a:t> μ∙</a:t>
            </a:r>
            <a:r>
              <a:rPr lang="en-US" sz="3600" b="1" i="1" dirty="0" smtClean="0">
                <a:solidFill>
                  <a:srgbClr val="C00000"/>
                </a:solidFill>
              </a:rPr>
              <a:t>m</a:t>
            </a:r>
            <a:r>
              <a:rPr lang="en-US" sz="3600" b="1" i="1" baseline="-25000" dirty="0" smtClean="0">
                <a:solidFill>
                  <a:srgbClr val="C00000"/>
                </a:solidFill>
              </a:rPr>
              <a:t>2</a:t>
            </a:r>
            <a:r>
              <a:rPr lang="en-US" sz="3600" b="1" i="1" dirty="0" smtClean="0">
                <a:solidFill>
                  <a:srgbClr val="C00000"/>
                </a:solidFill>
              </a:rPr>
              <a:t>g) = ma </a:t>
            </a:r>
            <a:endParaRPr lang="ru-RU" sz="36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animBg="1"/>
      <p:bldP spid="18" grpId="0" animBg="1"/>
      <p:bldP spid="19" grpId="0" animBg="1"/>
      <p:bldP spid="20" grpId="0" animBg="1"/>
      <p:bldP spid="23" grpId="0" animBg="1"/>
      <p:bldP spid="21" grpId="0" animBg="1"/>
      <p:bldP spid="22" grpId="0" animBg="1"/>
      <p:bldP spid="28" grpId="0" build="p"/>
      <p:bldP spid="32" grpId="0" animBg="1"/>
      <p:bldP spid="3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786874" cy="250033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ГИА-2010-2.</a:t>
            </a:r>
            <a:r>
              <a:rPr lang="ru-RU" sz="3200" dirty="0" smtClean="0"/>
              <a:t> Через неподвижный блок перекинута невесомая нерастяжимая нить,</a:t>
            </a:r>
            <a:br>
              <a:rPr lang="ru-RU" sz="3200" dirty="0" smtClean="0"/>
            </a:br>
            <a:r>
              <a:rPr lang="ru-RU" sz="3200" dirty="0" smtClean="0"/>
              <a:t>к концам которой подвешены грузики равной массы, 5 кг каждый. Чему равна сила натяжения нити?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3071810"/>
            <a:ext cx="20002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arenR"/>
            </a:pPr>
            <a:r>
              <a:rPr lang="ru-RU" sz="2800" dirty="0" smtClean="0"/>
              <a:t>12,5 Н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25 Н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50 Н</a:t>
            </a:r>
          </a:p>
          <a:p>
            <a:pPr marL="514350" indent="-514350">
              <a:buAutoNum type="arabicParenR"/>
            </a:pPr>
            <a:r>
              <a:rPr lang="ru-RU" sz="2800" dirty="0" smtClean="0"/>
              <a:t>100 Н</a:t>
            </a:r>
            <a:endParaRPr lang="ru-RU" sz="2800" i="1" baseline="30000" dirty="0" smtClean="0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143248"/>
            <a:ext cx="3764233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357430"/>
            <a:ext cx="2209802" cy="3500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643998" cy="2643206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ГИА-2010-25. </a:t>
            </a:r>
            <a:r>
              <a:rPr lang="ru-RU" sz="2800" dirty="0" smtClean="0"/>
              <a:t>К нижнему концу легкой пружины подвешены связанные невесомой нитью грузы: верхний массой </a:t>
            </a:r>
            <a:r>
              <a:rPr lang="en-US" sz="2800" i="1" dirty="0" smtClean="0"/>
              <a:t>m</a:t>
            </a:r>
            <a:r>
              <a:rPr lang="en-US" sz="2800" i="1" baseline="-25000" dirty="0" smtClean="0"/>
              <a:t>1</a:t>
            </a:r>
            <a:r>
              <a:rPr lang="en-US" sz="2800" dirty="0" smtClean="0"/>
              <a:t> </a:t>
            </a:r>
            <a:r>
              <a:rPr lang="ru-RU" sz="2800" i="1" dirty="0" smtClean="0"/>
              <a:t>=</a:t>
            </a:r>
            <a:r>
              <a:rPr lang="en-US" sz="2800" i="1" dirty="0" smtClean="0"/>
              <a:t> </a:t>
            </a:r>
            <a:r>
              <a:rPr lang="ru-RU" sz="2800" i="1" dirty="0" smtClean="0"/>
              <a:t>0,5 кг </a:t>
            </a:r>
            <a:r>
              <a:rPr lang="ru-RU" sz="2800" dirty="0" smtClean="0"/>
              <a:t>и</a:t>
            </a:r>
            <a:r>
              <a:rPr lang="en-US" sz="2800" dirty="0" smtClean="0"/>
              <a:t> </a:t>
            </a:r>
            <a:r>
              <a:rPr lang="ru-RU" sz="2800" dirty="0" smtClean="0"/>
              <a:t>нижний массой </a:t>
            </a:r>
            <a:r>
              <a:rPr lang="en-US" sz="2800" i="1" dirty="0" smtClean="0"/>
              <a:t>m</a:t>
            </a:r>
            <a:r>
              <a:rPr lang="en-US" sz="2800" i="1" baseline="-25000" dirty="0" smtClean="0"/>
              <a:t>2 </a:t>
            </a:r>
            <a:r>
              <a:rPr lang="ru-RU" sz="2800" dirty="0" smtClean="0"/>
              <a:t>=</a:t>
            </a:r>
            <a:r>
              <a:rPr lang="en-US" sz="2800" dirty="0" smtClean="0"/>
              <a:t> </a:t>
            </a:r>
            <a:r>
              <a:rPr lang="ru-RU" sz="2800" dirty="0" smtClean="0"/>
              <a:t>0,2 кг (см. рисунок). Нить, соединяющую грузы, пережигают. С каким ускорением начнет</a:t>
            </a:r>
            <a:br>
              <a:rPr lang="ru-RU" sz="2800" dirty="0" smtClean="0"/>
            </a:br>
            <a:r>
              <a:rPr lang="ru-RU" sz="2800" dirty="0" smtClean="0"/>
              <a:t>двигаться верхний груз?</a:t>
            </a:r>
            <a:endParaRPr lang="ru-RU" sz="2800" b="1" dirty="0"/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7072330" y="6000768"/>
            <a:ext cx="1214446" cy="571504"/>
          </a:xfrm>
          <a:prstGeom prst="wedgeRectCallout">
            <a:avLst>
              <a:gd name="adj1" fmla="val -21751"/>
              <a:gd name="adj2" fmla="val 6640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</a:rPr>
              <a:t>-4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64549" y="6000768"/>
            <a:ext cx="33794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/>
              <a:t>Ответ: ____</a:t>
            </a:r>
            <a:r>
              <a:rPr lang="en-US" sz="2800" b="1" dirty="0" smtClean="0"/>
              <a:t>___</a:t>
            </a:r>
            <a:r>
              <a:rPr lang="ru-RU" sz="2800" b="1" dirty="0" smtClean="0"/>
              <a:t>(м/с)</a:t>
            </a:r>
            <a:endParaRPr lang="ru-RU" sz="28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2214554"/>
            <a:ext cx="1905008" cy="364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ая выноска 7"/>
          <p:cNvSpPr/>
          <p:nvPr/>
        </p:nvSpPr>
        <p:spPr>
          <a:xfrm>
            <a:off x="285720" y="2786058"/>
            <a:ext cx="4000528" cy="428628"/>
          </a:xfrm>
          <a:prstGeom prst="wedgeRect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До пережигания нити: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714620"/>
            <a:ext cx="258367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ая выноска 9"/>
          <p:cNvSpPr/>
          <p:nvPr/>
        </p:nvSpPr>
        <p:spPr>
          <a:xfrm>
            <a:off x="0" y="3357562"/>
            <a:ext cx="6786578" cy="785818"/>
          </a:xfrm>
          <a:prstGeom prst="wedgeRectCallout">
            <a:avLst>
              <a:gd name="adj1" fmla="val 63952"/>
              <a:gd name="adj2" fmla="val 179573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После пережигания нити на груз </a:t>
            </a:r>
            <a:r>
              <a:rPr lang="en-US" sz="2800" i="1" dirty="0" smtClean="0">
                <a:solidFill>
                  <a:schemeClr val="tx1"/>
                </a:solidFill>
              </a:rPr>
              <a:t>m</a:t>
            </a:r>
            <a:r>
              <a:rPr lang="en-US" sz="2800" i="1" baseline="-25000" dirty="0" smtClean="0">
                <a:solidFill>
                  <a:schemeClr val="tx1"/>
                </a:solidFill>
              </a:rPr>
              <a:t>2</a:t>
            </a:r>
            <a:r>
              <a:rPr lang="ru-RU" sz="2800" dirty="0" smtClean="0">
                <a:solidFill>
                  <a:schemeClr val="tx1"/>
                </a:solidFill>
              </a:rPr>
              <a:t> будет действовать эта же сила: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0" y="4357694"/>
            <a:ext cx="2285984" cy="428628"/>
          </a:xfrm>
          <a:prstGeom prst="wedgeRectCallout">
            <a:avLst>
              <a:gd name="adj1" fmla="val 55753"/>
              <a:gd name="adj2" fmla="val -7744"/>
            </a:avLst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Для груза </a:t>
            </a:r>
            <a:r>
              <a:rPr lang="en-US" sz="2800" dirty="0" smtClean="0">
                <a:solidFill>
                  <a:schemeClr val="tx1"/>
                </a:solidFill>
              </a:rPr>
              <a:t>m</a:t>
            </a:r>
            <a:r>
              <a:rPr lang="en-US" sz="2800" baseline="-25000" dirty="0" smtClean="0">
                <a:solidFill>
                  <a:schemeClr val="tx1"/>
                </a:solidFill>
              </a:rPr>
              <a:t>1</a:t>
            </a:r>
            <a:r>
              <a:rPr lang="ru-RU" sz="2800" dirty="0" smtClean="0">
                <a:solidFill>
                  <a:schemeClr val="tx1"/>
                </a:solidFill>
              </a:rPr>
              <a:t>: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714752"/>
            <a:ext cx="2643206" cy="51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4214818"/>
            <a:ext cx="3135029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Левая фигурная скобка 13"/>
          <p:cNvSpPr/>
          <p:nvPr/>
        </p:nvSpPr>
        <p:spPr>
          <a:xfrm>
            <a:off x="3929058" y="3714752"/>
            <a:ext cx="428628" cy="107157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643446"/>
            <a:ext cx="2571768" cy="976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Левая фигурная скобка 15"/>
          <p:cNvSpPr/>
          <p:nvPr/>
        </p:nvSpPr>
        <p:spPr>
          <a:xfrm>
            <a:off x="1785918" y="4572008"/>
            <a:ext cx="428628" cy="107157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214414" y="5072074"/>
            <a:ext cx="500066" cy="714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4714884"/>
            <a:ext cx="1500198" cy="85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5643578"/>
            <a:ext cx="3500462" cy="101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Пример интерактивной задачи</a:t>
            </a:r>
            <a:endParaRPr lang="ru-RU" b="1" dirty="0"/>
          </a:p>
        </p:txBody>
      </p:sp>
      <p:pic>
        <p:nvPicPr>
          <p:cNvPr id="655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48" t="13574" r="3832" b="40652"/>
          <a:stretch>
            <a:fillRect/>
          </a:stretch>
        </p:blipFill>
        <p:spPr bwMode="auto">
          <a:xfrm>
            <a:off x="428597" y="1571612"/>
            <a:ext cx="850112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Решение интерактивной задачи</a:t>
            </a:r>
            <a:endParaRPr lang="ru-RU" b="1" dirty="0"/>
          </a:p>
        </p:txBody>
      </p:sp>
      <p:pic>
        <p:nvPicPr>
          <p:cNvPr id="665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648" t="56418" r="3832" b="2771"/>
          <a:stretch>
            <a:fillRect/>
          </a:stretch>
        </p:blipFill>
        <p:spPr bwMode="auto">
          <a:xfrm>
            <a:off x="357158" y="1643051"/>
            <a:ext cx="8501122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66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 урокам 6-9 </a:t>
            </a:r>
            <a:br>
              <a:rPr lang="ru-RU" dirty="0" smtClean="0"/>
            </a:br>
            <a:r>
              <a:rPr lang="ru-RU" b="1" dirty="0" smtClean="0"/>
              <a:t>«</a:t>
            </a:r>
            <a:r>
              <a:rPr lang="ru-RU" b="1" dirty="0"/>
              <a:t>Силы в механике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dirty="0" smtClean="0"/>
              <a:t>Итоги</a:t>
            </a:r>
            <a:endParaRPr lang="ru-RU" dirty="0"/>
          </a:p>
        </p:txBody>
      </p:sp>
      <p:pic>
        <p:nvPicPr>
          <p:cNvPr id="28674" name="Picture 2" descr="http://markx.narod.ru/pic/gy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000108"/>
            <a:ext cx="7620000" cy="571500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630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markx.narod.ru/pic/ftreni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Основная </a:t>
            </a:r>
            <a:r>
              <a:rPr lang="ru-RU" b="1" dirty="0"/>
              <a:t>часть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Цели </a:t>
            </a:r>
            <a:r>
              <a:rPr lang="ru-RU" b="1" dirty="0"/>
              <a:t>изучения курса: </a:t>
            </a:r>
            <a:r>
              <a:rPr lang="ru-RU" dirty="0"/>
              <a:t>развивать умения решать физические задачи по динамике на базовом и повышенном уровне усвоения знаний на основе понимания учащимися смысла основных научных понятий и законов механики, взаимосвязи между ними с использованием современных информационных технологий.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Сила тяжести </a:t>
            </a:r>
            <a:r>
              <a:rPr lang="ru-RU" sz="3600" dirty="0" smtClean="0"/>
              <a:t>– одно из проявлений силы всемирного тяготения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85926"/>
            <a:ext cx="5357818" cy="507207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Из закона Всемирного тяготения: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где </a:t>
            </a:r>
            <a:r>
              <a:rPr lang="en-US" dirty="0" smtClean="0"/>
              <a:t>M</a:t>
            </a:r>
            <a:r>
              <a:rPr lang="ru-RU" dirty="0" smtClean="0"/>
              <a:t> - масса планеты,</a:t>
            </a:r>
          </a:p>
          <a:p>
            <a:r>
              <a:rPr lang="en-US" dirty="0" smtClean="0"/>
              <a:t>m</a:t>
            </a:r>
            <a:r>
              <a:rPr lang="ru-RU" dirty="0" smtClean="0"/>
              <a:t> - масса тела, </a:t>
            </a:r>
          </a:p>
          <a:p>
            <a:r>
              <a:rPr lang="en-US" dirty="0" smtClean="0"/>
              <a:t>R</a:t>
            </a:r>
            <a:r>
              <a:rPr lang="ru-RU" dirty="0" smtClean="0"/>
              <a:t> - расстояние до центра планеты;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en-US" b="1" dirty="0" smtClean="0">
                <a:solidFill>
                  <a:srgbClr val="C00000"/>
                </a:solidFill>
              </a:rPr>
              <a:t>g</a:t>
            </a:r>
            <a:r>
              <a:rPr lang="ru-RU" b="1" dirty="0" smtClean="0">
                <a:solidFill>
                  <a:srgbClr val="C00000"/>
                </a:solidFill>
              </a:rPr>
              <a:t> - ускорение силы тяжести</a:t>
            </a:r>
            <a:r>
              <a:rPr lang="ru-RU" dirty="0" smtClean="0"/>
              <a:t>.</a:t>
            </a:r>
          </a:p>
          <a:p>
            <a:pPr algn="ctr"/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ru-RU" b="1" i="1" baseline="-25000" dirty="0" smtClean="0">
                <a:solidFill>
                  <a:srgbClr val="FF0000"/>
                </a:solidFill>
              </a:rPr>
              <a:t>0 </a:t>
            </a:r>
            <a:r>
              <a:rPr lang="ru-RU" b="1" i="1" dirty="0" smtClean="0">
                <a:solidFill>
                  <a:srgbClr val="FF0000"/>
                </a:solidFill>
                <a:sym typeface="Symbol"/>
              </a:rPr>
              <a:t></a:t>
            </a:r>
            <a:r>
              <a:rPr lang="ru-RU" b="1" i="1" dirty="0" smtClean="0">
                <a:solidFill>
                  <a:srgbClr val="FF0000"/>
                </a:solidFill>
              </a:rPr>
              <a:t>9,81 м/с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ru-RU" b="1" dirty="0" smtClean="0"/>
              <a:t>– ускорение свободного падения на поверхности Земли</a:t>
            </a:r>
            <a:endParaRPr lang="ru-RU" dirty="0" smtClean="0"/>
          </a:p>
          <a:p>
            <a:endParaRPr lang="ru-RU" dirty="0" smtClean="0"/>
          </a:p>
        </p:txBody>
      </p:sp>
      <p:pic>
        <p:nvPicPr>
          <p:cNvPr id="10" name="Picture 3" descr="H:\Ирина\ГИА\Физика\Подготовка к ГИА\1.15. Закон всемирного тяготения. Сила тяжести\Всемирное тяготение.gif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33065" y="1928802"/>
            <a:ext cx="4810935" cy="481093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1285860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Сила тяжести - это сила притяжения тел к Земле. </a:t>
            </a:r>
          </a:p>
        </p:txBody>
      </p:sp>
      <p:pic>
        <p:nvPicPr>
          <p:cNvPr id="13" name="Picture 5" descr="http://e-science.ru/img/images/theory/dinamics/t3-f3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214554"/>
            <a:ext cx="2214578" cy="8736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/>
              <a:t>Задание из пособия «Подготовка к ГИА-2012» под  ред. Л.М.Монастырского</a:t>
            </a:r>
            <a:endParaRPr lang="ru-RU" sz="3200" dirty="0"/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rcRect l="10262" t="20940" r="7803" b="31410"/>
          <a:stretch>
            <a:fillRect/>
          </a:stretch>
        </p:blipFill>
        <p:spPr bwMode="auto">
          <a:xfrm>
            <a:off x="457200" y="2068434"/>
            <a:ext cx="8229600" cy="4360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/>
              <a:t>Задание из пособия «Подготовка к ГИА-2012» под  ред. Л.М.Монастырского</a:t>
            </a: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 l="11224" t="33974" r="7643" b="32051"/>
          <a:stretch>
            <a:fillRect/>
          </a:stretch>
        </p:blipFill>
        <p:spPr bwMode="auto">
          <a:xfrm>
            <a:off x="357158" y="1857364"/>
            <a:ext cx="835824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500330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ГИА-2010-15.</a:t>
            </a:r>
            <a:r>
              <a:rPr lang="ru-RU" sz="2800" dirty="0" smtClean="0"/>
              <a:t> При исследовании зависимости силы трения от силы нормальною давления были получены результаты, представленные на графике. Наиболее точно отражает результаты</a:t>
            </a:r>
            <a:br>
              <a:rPr lang="ru-RU" sz="2800" dirty="0" smtClean="0"/>
            </a:br>
            <a:r>
              <a:rPr lang="ru-RU" sz="2800" dirty="0" smtClean="0"/>
              <a:t>эксперимента зависимость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857496"/>
            <a:ext cx="3571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F</a:t>
            </a:r>
            <a:r>
              <a:rPr lang="ru-RU" sz="2800" i="1" baseline="-25000" dirty="0" err="1" smtClean="0"/>
              <a:t>тр</a:t>
            </a:r>
            <a:r>
              <a:rPr lang="en-US" sz="2800" i="1" dirty="0" smtClean="0"/>
              <a:t> = 0</a:t>
            </a:r>
            <a:r>
              <a:rPr lang="ru-RU" sz="2800" i="1" dirty="0" smtClean="0"/>
              <a:t>,</a:t>
            </a:r>
            <a:r>
              <a:rPr lang="en-US" sz="2800" i="1" dirty="0" smtClean="0"/>
              <a:t>3 F</a:t>
            </a:r>
            <a:r>
              <a:rPr lang="ru-RU" sz="2800" i="1" baseline="-25000" dirty="0" smtClean="0"/>
              <a:t>Д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F</a:t>
            </a:r>
            <a:r>
              <a:rPr lang="ru-RU" sz="2800" i="1" baseline="-25000" dirty="0" err="1" smtClean="0"/>
              <a:t>тр</a:t>
            </a:r>
            <a:r>
              <a:rPr lang="en-US" sz="2800" i="1" dirty="0" smtClean="0"/>
              <a:t> = 0</a:t>
            </a:r>
            <a:r>
              <a:rPr lang="ru-RU" sz="2800" i="1" dirty="0" smtClean="0"/>
              <a:t>,2</a:t>
            </a:r>
            <a:r>
              <a:rPr lang="en-US" sz="2800" i="1" dirty="0" smtClean="0"/>
              <a:t> F</a:t>
            </a:r>
            <a:r>
              <a:rPr lang="ru-RU" sz="2800" i="1" baseline="-25000" dirty="0" smtClean="0"/>
              <a:t>Д</a:t>
            </a:r>
            <a:endParaRPr lang="ru-RU" sz="2800" i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F</a:t>
            </a:r>
            <a:r>
              <a:rPr lang="ru-RU" sz="2800" i="1" baseline="-25000" dirty="0" err="1" smtClean="0"/>
              <a:t>тр</a:t>
            </a:r>
            <a:r>
              <a:rPr lang="en-US" sz="2800" i="1" dirty="0" smtClean="0"/>
              <a:t> = 0</a:t>
            </a:r>
            <a:r>
              <a:rPr lang="ru-RU" sz="2800" i="1" dirty="0" smtClean="0"/>
              <a:t>,1</a:t>
            </a:r>
            <a:r>
              <a:rPr lang="en-US" sz="2800" i="1" dirty="0" smtClean="0"/>
              <a:t> F</a:t>
            </a:r>
            <a:r>
              <a:rPr lang="ru-RU" sz="2800" i="1" baseline="-25000" dirty="0" smtClean="0"/>
              <a:t>Д</a:t>
            </a:r>
            <a:endParaRPr lang="ru-RU" sz="2800" i="1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i="1" dirty="0" smtClean="0"/>
              <a:t>F</a:t>
            </a:r>
            <a:r>
              <a:rPr lang="ru-RU" sz="2800" i="1" baseline="-25000" dirty="0" err="1" smtClean="0"/>
              <a:t>тр</a:t>
            </a:r>
            <a:r>
              <a:rPr lang="en-US" sz="2800" i="1" dirty="0" smtClean="0"/>
              <a:t> = 0</a:t>
            </a:r>
            <a:r>
              <a:rPr lang="ru-RU" sz="2800" i="1" dirty="0" smtClean="0"/>
              <a:t>,4</a:t>
            </a:r>
            <a:r>
              <a:rPr lang="en-US" sz="2800" i="1" dirty="0" smtClean="0"/>
              <a:t> F</a:t>
            </a:r>
            <a:r>
              <a:rPr lang="ru-RU" sz="2800" i="1" baseline="-25000" dirty="0" smtClean="0"/>
              <a:t>Д</a:t>
            </a:r>
            <a:endParaRPr lang="ru-RU" sz="2800" i="1" dirty="0" smtClean="0"/>
          </a:p>
          <a:p>
            <a:pPr marL="514350" indent="-514350"/>
            <a:endParaRPr lang="ru-RU" sz="2800" i="1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3214686"/>
            <a:ext cx="482737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10000"/>
          </a:xfrm>
        </p:spPr>
        <p:txBody>
          <a:bodyPr>
            <a:normAutofit/>
          </a:bodyPr>
          <a:lstStyle/>
          <a:p>
            <a:pPr algn="l" eaLnBrk="1" hangingPunct="1"/>
            <a:r>
              <a:rPr lang="ru-RU" sz="2800" b="1" dirty="0" smtClean="0">
                <a:solidFill>
                  <a:srgbClr val="FF0000"/>
                </a:solidFill>
              </a:rPr>
              <a:t>ЕГЭ-20</a:t>
            </a:r>
            <a:r>
              <a:rPr lang="en-US" sz="2800" b="1" dirty="0" smtClean="0">
                <a:solidFill>
                  <a:srgbClr val="FF0000"/>
                </a:solidFill>
              </a:rPr>
              <a:t>10</a:t>
            </a:r>
            <a:r>
              <a:rPr lang="ru-RU" sz="2800" b="1" dirty="0" smtClean="0">
                <a:solidFill>
                  <a:srgbClr val="FF0000"/>
                </a:solidFill>
              </a:rPr>
              <a:t>-А</a:t>
            </a:r>
            <a:r>
              <a:rPr lang="en-US" sz="2800" b="1" dirty="0" smtClean="0">
                <a:solidFill>
                  <a:srgbClr val="FF0000"/>
                </a:solidFill>
              </a:rPr>
              <a:t>3</a:t>
            </a:r>
            <a:r>
              <a:rPr lang="ru-RU" sz="2800" b="1" dirty="0" smtClean="0">
                <a:solidFill>
                  <a:srgbClr val="FF0000"/>
                </a:solidFill>
              </a:rPr>
              <a:t>.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При исследовании зависимости силы трения скольжения </a:t>
            </a:r>
            <a:r>
              <a:rPr lang="ru-RU" sz="2800" i="1" dirty="0" err="1" smtClean="0"/>
              <a:t>F</a:t>
            </a:r>
            <a:r>
              <a:rPr lang="ru-RU" sz="2800" i="1" baseline="-25000" dirty="0" err="1" smtClean="0"/>
              <a:t>тр</a:t>
            </a:r>
            <a:r>
              <a:rPr lang="ru-RU" sz="2800" i="1" baseline="30000" dirty="0" smtClean="0"/>
              <a:t> </a:t>
            </a:r>
            <a:r>
              <a:rPr lang="ru-RU" sz="2800" dirty="0" smtClean="0"/>
              <a:t>от силы нормального давления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F</a:t>
            </a:r>
            <a:r>
              <a:rPr lang="ru-RU" sz="2800" i="1" baseline="-25000" dirty="0" err="1" smtClean="0"/>
              <a:t>д</a:t>
            </a:r>
            <a:r>
              <a:rPr lang="ru-RU" sz="2800" i="1" baseline="30000" dirty="0" smtClean="0"/>
              <a:t> </a:t>
            </a:r>
            <a:r>
              <a:rPr lang="ru-RU" sz="2800" dirty="0" smtClean="0"/>
              <a:t>были получены следующие данные: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Из результатов исследования можно заключить, что коэффициент трения скольжения равен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2800" y="4038600"/>
            <a:ext cx="2133600" cy="2362200"/>
          </a:xfrm>
        </p:spPr>
        <p:txBody>
          <a:bodyPr/>
          <a:lstStyle/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ru-RU" smtClean="0"/>
              <a:t>0,2 </a:t>
            </a:r>
            <a:endParaRPr lang="en-US" smtClean="0"/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ru-RU" smtClean="0"/>
              <a:t>2 </a:t>
            </a:r>
            <a:endParaRPr lang="en-US" smtClean="0"/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ru-RU" smtClean="0"/>
              <a:t>0,5 </a:t>
            </a:r>
            <a:endParaRPr lang="en-US" smtClean="0"/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ru-RU" smtClean="0"/>
              <a:t>5 	</a:t>
            </a: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981200"/>
            <a:ext cx="67373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2857520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>
                <a:solidFill>
                  <a:srgbClr val="FF0000"/>
                </a:solidFill>
              </a:rPr>
              <a:t>ГИА-2010-</a:t>
            </a:r>
            <a:r>
              <a:rPr lang="en-US" sz="3200" b="1" dirty="0" smtClean="0">
                <a:solidFill>
                  <a:srgbClr val="FF0000"/>
                </a:solidFill>
              </a:rPr>
              <a:t>2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r>
              <a:rPr lang="ru-RU" sz="3200" dirty="0" smtClean="0"/>
              <a:t> Стержень длиной </a:t>
            </a:r>
            <a:r>
              <a:rPr lang="ru-RU" sz="3200" i="1" dirty="0" smtClean="0"/>
              <a:t>L </a:t>
            </a:r>
            <a:r>
              <a:rPr lang="ru-RU" sz="3200" dirty="0" smtClean="0"/>
              <a:t>движется по гладкой горизонтальной поверхности. Какая упругая сила возникает в сечении стержня на расстоянии </a:t>
            </a:r>
            <a:r>
              <a:rPr lang="ru-RU" sz="3200" i="1" dirty="0" smtClean="0"/>
              <a:t>— ¾ L </a:t>
            </a:r>
            <a:r>
              <a:rPr lang="ru-RU" sz="3200" dirty="0" smtClean="0"/>
              <a:t>от конца, к которому приложена сила</a:t>
            </a:r>
            <a:r>
              <a:rPr lang="ru-RU" sz="3200" i="1" dirty="0" smtClean="0"/>
              <a:t> F, </a:t>
            </a:r>
            <a:r>
              <a:rPr lang="ru-RU" sz="3200" dirty="0" smtClean="0"/>
              <a:t>направленная вдоль стержня?</a:t>
            </a:r>
            <a:endParaRPr lang="ru-RU" sz="3200" dirty="0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3857628"/>
            <a:ext cx="20002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i="1" dirty="0" smtClean="0"/>
              <a:t>0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/>
              <a:t>¼ </a:t>
            </a:r>
            <a:r>
              <a:rPr lang="en-US" sz="3200" i="1" dirty="0" smtClean="0"/>
              <a:t>F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/>
              <a:t>½ </a:t>
            </a:r>
            <a:r>
              <a:rPr lang="en-US" sz="3200" i="1" dirty="0" smtClean="0"/>
              <a:t>F</a:t>
            </a:r>
            <a:endParaRPr lang="ru-RU" sz="3200" i="1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3200" i="1" dirty="0" smtClean="0"/>
              <a:t>¾ </a:t>
            </a:r>
            <a:r>
              <a:rPr lang="en-US" sz="3200" i="1" dirty="0" smtClean="0"/>
              <a:t>F</a:t>
            </a: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3571876"/>
            <a:ext cx="4705366" cy="926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0" name="Прямая со стрелкой 29"/>
          <p:cNvCxnSpPr/>
          <p:nvPr/>
        </p:nvCxnSpPr>
        <p:spPr>
          <a:xfrm rot="10800000">
            <a:off x="4429124" y="4000504"/>
            <a:ext cx="785818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214810" y="328612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F</a:t>
            </a:r>
            <a:r>
              <a:rPr lang="ru-RU" sz="3200" b="1" i="1" baseline="-25000" dirty="0" err="1" smtClean="0">
                <a:solidFill>
                  <a:srgbClr val="C00000"/>
                </a:solidFill>
              </a:rPr>
              <a:t>н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5214942" y="4000504"/>
            <a:ext cx="714380" cy="15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214942" y="3143248"/>
            <a:ext cx="2428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F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</a:rPr>
              <a:t>= 1/4</a:t>
            </a:r>
            <a:r>
              <a:rPr lang="en-US" sz="4000" b="1" i="1" dirty="0" smtClean="0">
                <a:solidFill>
                  <a:srgbClr val="C00000"/>
                </a:solidFill>
              </a:rPr>
              <a:t> </a:t>
            </a:r>
            <a:r>
              <a:rPr lang="en-US" sz="3200" b="1" i="1" dirty="0" smtClean="0">
                <a:solidFill>
                  <a:srgbClr val="C00000"/>
                </a:solidFill>
              </a:rPr>
              <a:t>ma</a:t>
            </a:r>
            <a:r>
              <a:rPr lang="ru-RU" sz="3200" b="1" i="1" dirty="0" smtClean="0">
                <a:solidFill>
                  <a:srgbClr val="C00000"/>
                </a:solidFill>
              </a:rPr>
              <a:t>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429456" y="4286256"/>
            <a:ext cx="1714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 smtClean="0"/>
              <a:t>F</a:t>
            </a:r>
            <a:r>
              <a:rPr lang="ru-RU" sz="3200" b="1" i="1" dirty="0" smtClean="0"/>
              <a:t> = 4 </a:t>
            </a:r>
            <a:r>
              <a:rPr lang="en-US" sz="3200" b="1" i="1" dirty="0" smtClean="0"/>
              <a:t>ma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86874" cy="2428892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ГИА-2010-15.</a:t>
            </a:r>
            <a:r>
              <a:rPr lang="ru-RU" sz="2800" dirty="0" smtClean="0"/>
              <a:t> На рисунке показан график зависимости силы упругости бельевой резинки от изменения ее длины </a:t>
            </a:r>
            <a:r>
              <a:rPr lang="el-GR" sz="2800" i="1" dirty="0" smtClean="0"/>
              <a:t>Δ</a:t>
            </a:r>
            <a:r>
              <a:rPr lang="en-US" sz="2800" i="1" dirty="0" smtClean="0"/>
              <a:t>l</a:t>
            </a:r>
            <a:r>
              <a:rPr lang="ru-RU" sz="2800" dirty="0" smtClean="0"/>
              <a:t>.</a:t>
            </a:r>
            <a:r>
              <a:rPr lang="en-US" sz="2800" dirty="0" smtClean="0"/>
              <a:t> </a:t>
            </a:r>
            <a:r>
              <a:rPr lang="ru-RU" sz="2800" dirty="0" smtClean="0"/>
              <a:t>При каких значениях изменения длины </a:t>
            </a:r>
            <a:r>
              <a:rPr lang="el-GR" sz="2800" i="1" dirty="0" smtClean="0"/>
              <a:t>Δ</a:t>
            </a:r>
            <a:r>
              <a:rPr lang="en-US" sz="2800" i="1" dirty="0" smtClean="0"/>
              <a:t>l</a:t>
            </a:r>
            <a:r>
              <a:rPr lang="ru-RU" sz="2800" dirty="0" smtClean="0"/>
              <a:t> соблюдается закон Гука о пропорциональности силы упругости тела его удлинению?</a:t>
            </a:r>
            <a:endParaRPr lang="ru-RU" sz="2800" dirty="0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00034" y="21429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0" y="247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472" y="3429000"/>
            <a:ext cx="49292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1) при всех значениях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endParaRPr lang="ru-RU" sz="2800" b="1" dirty="0" smtClean="0"/>
          </a:p>
          <a:p>
            <a:r>
              <a:rPr lang="ru-RU" sz="2800" dirty="0" smtClean="0"/>
              <a:t>2) при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r>
              <a:rPr lang="ru-RU" sz="2800" dirty="0" smtClean="0"/>
              <a:t> больше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r>
              <a:rPr lang="en-US" sz="2800" b="1" i="1" baseline="-25000" dirty="0" smtClean="0"/>
              <a:t>1</a:t>
            </a:r>
            <a:endParaRPr lang="ru-RU" sz="2800" b="1" i="1" dirty="0" smtClean="0"/>
          </a:p>
          <a:p>
            <a:r>
              <a:rPr lang="ru-RU" sz="2800" dirty="0" smtClean="0"/>
              <a:t>3) ни при каких значениях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endParaRPr lang="ru-RU" sz="2800" b="1" dirty="0" smtClean="0"/>
          </a:p>
          <a:p>
            <a:r>
              <a:rPr lang="ru-RU" sz="2800" dirty="0" smtClean="0"/>
              <a:t>4) при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r>
              <a:rPr lang="ru-RU" sz="2800" dirty="0" smtClean="0"/>
              <a:t> меньше </a:t>
            </a:r>
            <a:r>
              <a:rPr lang="el-GR" sz="2800" b="1" i="1" dirty="0" smtClean="0"/>
              <a:t>Δ</a:t>
            </a:r>
            <a:r>
              <a:rPr lang="en-US" sz="2800" b="1" i="1" dirty="0" smtClean="0"/>
              <a:t>l</a:t>
            </a:r>
            <a:r>
              <a:rPr lang="en-US" sz="2800" b="1" i="1" baseline="-25000" dirty="0" smtClean="0"/>
              <a:t>1</a:t>
            </a:r>
            <a:endParaRPr lang="ru-RU" sz="2800" b="1" dirty="0" smtClean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643181"/>
            <a:ext cx="2857512" cy="3524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Демоверсия-2013 г. Задание А 26</a:t>
            </a:r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2" cstate="print"/>
          <a:srcRect l="52376" t="58232" r="3626" b="24365"/>
          <a:stretch>
            <a:fillRect/>
          </a:stretch>
        </p:blipFill>
        <p:spPr bwMode="auto">
          <a:xfrm>
            <a:off x="0" y="1700808"/>
            <a:ext cx="874846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 уроку 10 </a:t>
            </a:r>
            <a:br>
              <a:rPr lang="ru-RU" dirty="0" smtClean="0"/>
            </a:br>
            <a:r>
              <a:rPr lang="ru-RU" b="1" dirty="0" smtClean="0"/>
              <a:t>«</a:t>
            </a:r>
            <a:r>
              <a:rPr lang="ru-RU" b="1" dirty="0"/>
              <a:t>Закон Всемирного тяготения</a:t>
            </a:r>
            <a:r>
              <a:rPr lang="ru-RU" b="1" dirty="0" smtClean="0"/>
              <a:t>»</a:t>
            </a:r>
            <a:endParaRPr lang="ru-RU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J:\ЦОРы по физике\ИА Физика\Готовимся к ЕГЭ, ГИА\Интерплакаты\Механика. Кинематика и динамика\Закон Всемирного тяготения.JPG"/>
          <p:cNvPicPr/>
          <p:nvPr/>
        </p:nvPicPr>
        <p:blipFill>
          <a:blip r:embed="rId2"/>
          <a:srcRect r="60716" b="31062"/>
          <a:stretch>
            <a:fillRect/>
          </a:stretch>
        </p:blipFill>
        <p:spPr bwMode="auto">
          <a:xfrm>
            <a:off x="1857356" y="0"/>
            <a:ext cx="51435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/>
              <a:t>Для решения поставленной цели необходимо решать следующие </a:t>
            </a:r>
            <a:r>
              <a:rPr lang="ru-RU" sz="3200" b="1" dirty="0" smtClean="0"/>
              <a:t>задачи: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углубить изучение законов и основных понятий динамики на примерах решения типовых задач, включенных в банк заданий ГИА;</a:t>
            </a:r>
          </a:p>
          <a:p>
            <a:r>
              <a:rPr lang="ru-RU" dirty="0" smtClean="0"/>
              <a:t>продолжить  </a:t>
            </a:r>
            <a:r>
              <a:rPr lang="ru-RU" dirty="0"/>
              <a:t>формирование умения применять знания по физике для объяснения физических </a:t>
            </a:r>
            <a:r>
              <a:rPr lang="ru-RU" dirty="0" smtClean="0"/>
              <a:t>явлений, встречающихся в технике и жизни.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124200"/>
          </a:xfrm>
        </p:spPr>
        <p:txBody>
          <a:bodyPr/>
          <a:lstStyle/>
          <a:p>
            <a:pPr eaLnBrk="1" hangingPunct="1"/>
            <a:r>
              <a:rPr lang="ru-RU" sz="2800" smtClean="0">
                <a:solidFill>
                  <a:srgbClr val="FF0000"/>
                </a:solidFill>
              </a:rPr>
              <a:t>20</a:t>
            </a:r>
            <a:r>
              <a:rPr lang="en-US" sz="2800" smtClean="0">
                <a:solidFill>
                  <a:srgbClr val="FF0000"/>
                </a:solidFill>
              </a:rPr>
              <a:t>10</a:t>
            </a:r>
            <a:r>
              <a:rPr lang="ru-RU" sz="2800" smtClean="0">
                <a:solidFill>
                  <a:srgbClr val="FF0000"/>
                </a:solidFill>
              </a:rPr>
              <a:t> г. А3 (репет). </a:t>
            </a:r>
            <a:r>
              <a:rPr lang="ru-RU" sz="2800" smtClean="0"/>
              <a:t>Два маленьких шарика массой </a:t>
            </a:r>
            <a:r>
              <a:rPr lang="ru-RU" sz="2800" i="1" smtClean="0"/>
              <a:t>т </a:t>
            </a:r>
            <a:r>
              <a:rPr lang="ru-RU" sz="2800" smtClean="0"/>
              <a:t>каждый находятся на расстоянии</a:t>
            </a:r>
            <a:r>
              <a:rPr lang="ru-RU" sz="2800" i="1" smtClean="0"/>
              <a:t> </a:t>
            </a:r>
            <a:r>
              <a:rPr lang="en-US" sz="2800" i="1" smtClean="0"/>
              <a:t>r </a:t>
            </a:r>
            <a:r>
              <a:rPr lang="ru-RU" sz="2800" smtClean="0"/>
              <a:t>друг от друга и притягиваются с силой</a:t>
            </a:r>
            <a:r>
              <a:rPr lang="ru-RU" sz="2800" i="1" smtClean="0"/>
              <a:t> </a:t>
            </a:r>
            <a:r>
              <a:rPr lang="en-US" sz="2800" i="1" smtClean="0"/>
              <a:t>F. </a:t>
            </a:r>
            <a:r>
              <a:rPr lang="ru-RU" sz="2800" smtClean="0"/>
              <a:t>Какова сила гравитационного притяжения двух других шариков, если масса</a:t>
            </a:r>
            <a:r>
              <a:rPr lang="en-US" sz="2800" smtClean="0"/>
              <a:t> </a:t>
            </a:r>
            <a:r>
              <a:rPr lang="ru-RU" sz="2800" smtClean="0"/>
              <a:t>одного </a:t>
            </a:r>
            <a:r>
              <a:rPr lang="ru-RU" sz="2800" i="1" smtClean="0"/>
              <a:t>З</a:t>
            </a:r>
            <a:r>
              <a:rPr lang="en-US" sz="2800" i="1" smtClean="0"/>
              <a:t> </a:t>
            </a:r>
            <a:r>
              <a:rPr lang="ru-RU" sz="2800" i="1" smtClean="0"/>
              <a:t>т, </a:t>
            </a:r>
            <a:r>
              <a:rPr lang="ru-RU" sz="2800" smtClean="0"/>
              <a:t>масса другого </a:t>
            </a:r>
            <a:r>
              <a:rPr lang="ru-RU" sz="2800" i="1" smtClean="0"/>
              <a:t>—</a:t>
            </a:r>
            <a:r>
              <a:rPr lang="en-US" sz="2800" i="1" smtClean="0"/>
              <a:t>m/3</a:t>
            </a:r>
            <a:r>
              <a:rPr lang="ru-RU" sz="2800" i="1" smtClean="0"/>
              <a:t>, </a:t>
            </a:r>
            <a:r>
              <a:rPr lang="ru-RU" sz="2800" smtClean="0"/>
              <a:t>а расстояние между их центрами </a:t>
            </a:r>
            <a:r>
              <a:rPr lang="ru-RU" sz="2800" i="1" smtClean="0"/>
              <a:t>З</a:t>
            </a:r>
            <a:r>
              <a:rPr lang="en-US" sz="2800" i="1" smtClean="0"/>
              <a:t> r</a:t>
            </a:r>
            <a:r>
              <a:rPr lang="ru-RU" sz="2800" i="1" smtClean="0"/>
              <a:t>?</a:t>
            </a:r>
            <a:endParaRPr lang="ru-RU" sz="280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905000" y="3429000"/>
            <a:ext cx="4876800" cy="2362200"/>
          </a:xfrm>
        </p:spPr>
        <p:txBody>
          <a:bodyPr/>
          <a:lstStyle/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en-US" sz="2400" i="1" smtClean="0"/>
              <a:t>F/3 </a:t>
            </a:r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en-US" sz="2400" i="1" smtClean="0"/>
              <a:t>F/9</a:t>
            </a:r>
            <a:endParaRPr lang="ru-RU" b="1" smtClean="0"/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en-US" sz="2400" i="1" smtClean="0"/>
              <a:t>3F</a:t>
            </a:r>
          </a:p>
          <a:p>
            <a:pPr marL="514350" indent="-514350" eaLnBrk="1" hangingPunct="1">
              <a:buFont typeface="Bookman Old Style" pitchFamily="18" charset="0"/>
              <a:buAutoNum type="arabicPeriod"/>
            </a:pPr>
            <a:r>
              <a:rPr lang="en-US" sz="2400" i="1" smtClean="0"/>
              <a:t>9F</a:t>
            </a:r>
            <a:endParaRPr lang="ru-RU" sz="2400" i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3810000"/>
          </a:xfrm>
        </p:spPr>
        <p:txBody>
          <a:bodyPr>
            <a:noAutofit/>
          </a:bodyPr>
          <a:lstStyle/>
          <a:p>
            <a:pPr eaLnBrk="1" hangingPunct="1"/>
            <a:r>
              <a:rPr lang="ru-RU" sz="3200" dirty="0" smtClean="0">
                <a:solidFill>
                  <a:srgbClr val="FF0000"/>
                </a:solidFill>
              </a:rPr>
              <a:t>2008 г. А3 (ДЕМО). </a:t>
            </a:r>
            <a:r>
              <a:rPr lang="ru-RU" sz="3200" dirty="0" smtClean="0"/>
              <a:t>На рисунке приведены условные изображения Земли и Луны, а также вектор </a:t>
            </a:r>
            <a:r>
              <a:rPr lang="ru-RU" sz="3200" b="1" dirty="0" smtClean="0"/>
              <a:t> </a:t>
            </a:r>
            <a:r>
              <a:rPr lang="en-US" sz="3200" b="1" dirty="0" smtClean="0"/>
              <a:t>F</a:t>
            </a:r>
            <a:r>
              <a:rPr lang="ru-RU" sz="3200" baseline="-25000" dirty="0" smtClean="0"/>
              <a:t>Л</a:t>
            </a:r>
            <a:r>
              <a:rPr lang="ru-RU" sz="3200" dirty="0" smtClean="0"/>
              <a:t> силы притяжения Луны Землей. Известно, что масса Земли примерно в 81 раз больше массы Луны. Вдоль какой стрелки (1 или 2) направлена и чему равна по модулю сила, действующая на Землю со стороны Луны?</a:t>
            </a: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5105400" y="4114800"/>
            <a:ext cx="3810000" cy="2286000"/>
          </a:xfrm>
          <a:prstGeom prst="rect">
            <a:avLst/>
          </a:prstGeom>
        </p:spPr>
        <p:txBody>
          <a:bodyPr/>
          <a:lstStyle/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вдоль 1, равна </a:t>
            </a:r>
            <a:r>
              <a:rPr lang="en-US" sz="2400" dirty="0"/>
              <a:t>F</a:t>
            </a:r>
            <a:r>
              <a:rPr lang="ru-RU" sz="2400" baseline="-25000" dirty="0"/>
              <a:t>Л</a:t>
            </a:r>
            <a:endParaRPr lang="ru-RU" sz="24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вдоль 2, равна </a:t>
            </a:r>
            <a:r>
              <a:rPr lang="en-US" sz="2400" dirty="0"/>
              <a:t>F</a:t>
            </a:r>
            <a:r>
              <a:rPr lang="ru-RU" sz="2400" baseline="-25000" dirty="0"/>
              <a:t>Л</a:t>
            </a:r>
            <a:endParaRPr lang="ru-RU" sz="24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вдоль 1, равна 81</a:t>
            </a:r>
            <a:r>
              <a:rPr lang="en-US" sz="2400" dirty="0"/>
              <a:t>F</a:t>
            </a:r>
            <a:r>
              <a:rPr lang="ru-RU" sz="2400" baseline="-25000" dirty="0"/>
              <a:t>Л</a:t>
            </a:r>
            <a:endParaRPr lang="ru-RU" sz="2400" dirty="0"/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2400" dirty="0"/>
              <a:t>вдоль 2, равна</a:t>
            </a:r>
            <a:r>
              <a:rPr lang="ru-RU" sz="2800" dirty="0"/>
              <a:t> </a:t>
            </a:r>
          </a:p>
          <a:p>
            <a:pPr marL="514350" indent="-514350">
              <a:spcBef>
                <a:spcPts val="600"/>
              </a:spcBef>
              <a:buClr>
                <a:schemeClr val="accent1"/>
              </a:buClr>
              <a:buSzPct val="76000"/>
              <a:buFont typeface="+mj-lt"/>
              <a:buAutoNum type="arabicPeriod"/>
              <a:defRPr/>
            </a:pPr>
            <a:endParaRPr lang="ru-RU" sz="2600" dirty="0">
              <a:latin typeface="+mn-lt"/>
            </a:endParaRPr>
          </a:p>
        </p:txBody>
      </p:sp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381000" y="4267200"/>
          <a:ext cx="4572000" cy="1552575"/>
        </p:xfrm>
        <a:graphic>
          <a:graphicData uri="http://schemas.openxmlformats.org/presentationml/2006/ole">
            <p:oleObj spid="_x0000_s2050" name="Picture" r:id="rId3" imgW="2076480" imgH="704880" progId="Word.Picture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 уроку 11. </a:t>
            </a:r>
            <a:br>
              <a:rPr lang="ru-RU" dirty="0" smtClean="0"/>
            </a:br>
            <a:r>
              <a:rPr lang="ru-RU" b="1" dirty="0" smtClean="0"/>
              <a:t>Гелиоцентрическая система мира </a:t>
            </a:r>
            <a:br>
              <a:rPr lang="ru-RU" b="1" dirty="0" smtClean="0"/>
            </a:br>
            <a:r>
              <a:rPr lang="ru-RU" dirty="0" smtClean="0"/>
              <a:t>(по материалу учебника под ред. </a:t>
            </a:r>
            <a:r>
              <a:rPr lang="ru-RU" dirty="0" err="1" smtClean="0"/>
              <a:t>Шахмаева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17578" t="10417" r="15364" b="50520"/>
          <a:stretch>
            <a:fillRect/>
          </a:stretch>
        </p:blipFill>
        <p:spPr bwMode="auto">
          <a:xfrm>
            <a:off x="285720" y="1643050"/>
            <a:ext cx="842968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Видимый характер движения планет (по Копернику)</a:t>
            </a:r>
            <a:endParaRPr lang="ru-RU" b="1" dirty="0"/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>
            <a:lum contrast="10000"/>
          </a:blip>
          <a:srcRect l="24088" t="42535" r="36849" b="52257"/>
          <a:stretch>
            <a:fillRect/>
          </a:stretch>
        </p:blipFill>
        <p:spPr bwMode="auto">
          <a:xfrm>
            <a:off x="1714479" y="5286388"/>
            <a:ext cx="641643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К уроку 16 </a:t>
            </a:r>
            <a:br>
              <a:rPr lang="ru-RU" dirty="0" smtClean="0"/>
            </a:br>
            <a:r>
              <a:rPr lang="ru-RU" b="1" dirty="0" smtClean="0"/>
              <a:t>«Контрольная работа по теме «Основы динамики»» </a:t>
            </a:r>
            <a:r>
              <a:rPr lang="ru-RU" dirty="0" smtClean="0"/>
              <a:t>(проводится в формате ГИА)</a:t>
            </a:r>
            <a:endParaRPr lang="ru-RU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Список интернет - ресурсов: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Электронные ресурсы </a:t>
            </a:r>
            <a:r>
              <a:rPr lang="en-US" dirty="0" smtClean="0">
                <a:hlinkClick r:id="rId2"/>
              </a:rPr>
              <a:t>http://www.uchportal.ru/load/223</a:t>
            </a:r>
            <a:endParaRPr lang="ru-RU" dirty="0" smtClean="0"/>
          </a:p>
          <a:p>
            <a:r>
              <a:rPr lang="ru-RU" dirty="0" smtClean="0"/>
              <a:t>Задания ГИА </a:t>
            </a:r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www.fipi.ru/view/sections/226/docs/627.html</a:t>
            </a:r>
            <a:endParaRPr lang="ru-RU" dirty="0" smtClean="0"/>
          </a:p>
          <a:p>
            <a:r>
              <a:rPr lang="ru-RU" dirty="0" smtClean="0"/>
              <a:t>Единая коллекция </a:t>
            </a:r>
            <a:r>
              <a:rPr lang="ru-RU" smtClean="0"/>
              <a:t>ЦОР  </a:t>
            </a:r>
            <a:r>
              <a:rPr lang="en-US" smtClean="0"/>
              <a:t>http</a:t>
            </a:r>
            <a:r>
              <a:rPr lang="ru-RU" dirty="0" smtClean="0"/>
              <a:t>://</a:t>
            </a:r>
            <a:r>
              <a:rPr lang="en-US" dirty="0" smtClean="0"/>
              <a:t>school</a:t>
            </a:r>
            <a:r>
              <a:rPr lang="ru-RU" dirty="0" smtClean="0"/>
              <a:t>-</a:t>
            </a:r>
            <a:r>
              <a:rPr lang="en-US" dirty="0" smtClean="0"/>
              <a:t>collection</a:t>
            </a:r>
            <a:r>
              <a:rPr lang="ru-RU" dirty="0" smtClean="0"/>
              <a:t>.</a:t>
            </a:r>
            <a:r>
              <a:rPr lang="en-US" dirty="0" err="1" smtClean="0"/>
              <a:t>edu</a:t>
            </a:r>
            <a:r>
              <a:rPr lang="ru-RU" dirty="0" smtClean="0"/>
              <a:t>.</a:t>
            </a:r>
            <a:r>
              <a:rPr lang="en-US" dirty="0" smtClean="0"/>
              <a:t>ru/</a:t>
            </a:r>
            <a:endParaRPr lang="ru-RU" dirty="0" smtClean="0"/>
          </a:p>
          <a:p>
            <a:r>
              <a:rPr lang="ru-RU" dirty="0" smtClean="0"/>
              <a:t>Электронное </a:t>
            </a:r>
            <a:r>
              <a:rPr lang="ru-RU" dirty="0" smtClean="0"/>
              <a:t>пособие Поповой И.А. </a:t>
            </a:r>
            <a:r>
              <a:rPr lang="en-US" dirty="0" smtClean="0"/>
              <a:t>http://imc-belovo.ucoz.ru/news/pedagogicheskie_talanty_kuzbassa/2011-04-08-247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ru-RU" i="1" dirty="0" smtClean="0"/>
              <a:t>Физика. 9 класс. Подготовка к ГИА‑2013. Под ред. Л. М. Монастырского. - </a:t>
            </a:r>
            <a:r>
              <a:rPr lang="ru-RU" i="1" dirty="0" err="1" smtClean="0"/>
              <a:t>Ростов-на</a:t>
            </a:r>
            <a:r>
              <a:rPr lang="ru-RU" i="1" dirty="0" smtClean="0"/>
              <a:t> Дону, 2011.</a:t>
            </a:r>
          </a:p>
          <a:p>
            <a:r>
              <a:rPr lang="ru-RU" i="1" dirty="0" err="1" smtClean="0"/>
              <a:t>Решебник</a:t>
            </a:r>
            <a:r>
              <a:rPr lang="ru-RU" i="1" dirty="0" smtClean="0"/>
              <a:t>. Физика. Подготовка к ГИА‑2013. Под ред. Л. М. Мона­стырского. - </a:t>
            </a:r>
            <a:r>
              <a:rPr lang="ru-RU" i="1" dirty="0" err="1" smtClean="0"/>
              <a:t>Ростов-на</a:t>
            </a:r>
            <a:r>
              <a:rPr lang="ru-RU" i="1" dirty="0" smtClean="0"/>
              <a:t> Дону, 2012.</a:t>
            </a:r>
            <a:endParaRPr lang="ru-RU" dirty="0" smtClean="0"/>
          </a:p>
          <a:p>
            <a:pPr lvl="0"/>
            <a:r>
              <a:rPr lang="ru-RU" i="1" dirty="0" smtClean="0"/>
              <a:t>Физика. 7–9 классы. Контрольные работы к учебникам Н.М. </a:t>
            </a:r>
            <a:r>
              <a:rPr lang="ru-RU" i="1" dirty="0" err="1" smtClean="0"/>
              <a:t>Шахмаева</a:t>
            </a:r>
            <a:r>
              <a:rPr lang="ru-RU" i="1" dirty="0" smtClean="0"/>
              <a:t>, Ю.И. Дика, А.В. Бунчука. М. С. Атаманская, Л. В. Матюшкина, О. Б. Якунина. - </a:t>
            </a:r>
            <a:r>
              <a:rPr lang="ru-RU" i="1" dirty="0" err="1" smtClean="0"/>
              <a:t>Ростов-на</a:t>
            </a:r>
            <a:r>
              <a:rPr lang="ru-RU" i="1" dirty="0" smtClean="0"/>
              <a:t> Дону, 2009.</a:t>
            </a:r>
            <a:endParaRPr lang="ru-RU" dirty="0" smtClean="0"/>
          </a:p>
          <a:p>
            <a:pPr lvl="0"/>
            <a:r>
              <a:rPr lang="ru-RU" i="1" dirty="0" smtClean="0"/>
              <a:t> Учебник «Физика. 9 класс» под ред. </a:t>
            </a:r>
            <a:r>
              <a:rPr lang="ru-RU" i="1" dirty="0" err="1" smtClean="0"/>
              <a:t>Н.М.Шахмаева</a:t>
            </a:r>
            <a:r>
              <a:rPr lang="ru-RU" i="1" dirty="0" smtClean="0"/>
              <a:t>, Ю.И. Дика, А.В. Бунчука, М. С. Атаманская, Л. В. Матюшкина, О. Б. Якунина. – М.: Мнемозина, 2011.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026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dirty="0" smtClean="0"/>
              <a:t>Спасибо за внимание!</a:t>
            </a:r>
            <a:endParaRPr lang="ru-RU" sz="6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Методы,</a:t>
            </a:r>
            <a:r>
              <a:rPr lang="ru-RU" dirty="0" smtClean="0"/>
              <a:t> используемые для реализации данного курса: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анализ </a:t>
            </a:r>
            <a:r>
              <a:rPr lang="ru-RU" dirty="0"/>
              <a:t>входной диагностической контрольной работы;</a:t>
            </a:r>
          </a:p>
          <a:p>
            <a:pPr lvl="0"/>
            <a:r>
              <a:rPr lang="ru-RU" dirty="0"/>
              <a:t>решение задач по физике разного уровня сложности;</a:t>
            </a:r>
          </a:p>
          <a:p>
            <a:pPr lvl="0"/>
            <a:r>
              <a:rPr lang="ru-RU" dirty="0"/>
              <a:t>обзорные лекции теоретических основ раздела «Динамики</a:t>
            </a:r>
            <a:r>
              <a:rPr lang="ru-RU" dirty="0" smtClean="0"/>
              <a:t>»;</a:t>
            </a:r>
          </a:p>
          <a:p>
            <a:pPr lvl="0"/>
            <a:r>
              <a:rPr lang="ru-RU" dirty="0" smtClean="0"/>
              <a:t>Выходной мониторинг (по результатам тренировочного экзамена в новой форме).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Методические </a:t>
            </a:r>
            <a:r>
              <a:rPr lang="ru-RU" b="1" dirty="0"/>
              <a:t>особенности изучения курса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/>
              <a:t>Типичные </a:t>
            </a:r>
            <a:r>
              <a:rPr lang="ru-RU" sz="2400" b="1" dirty="0"/>
              <a:t>ошибки при решении задач по динамике: </a:t>
            </a:r>
            <a:endParaRPr lang="ru-RU" sz="2400" b="1" dirty="0" smtClean="0"/>
          </a:p>
          <a:p>
            <a:pPr lvl="0"/>
            <a:r>
              <a:rPr lang="ru-RU" dirty="0"/>
              <a:t>выбор системы отсчета;</a:t>
            </a:r>
          </a:p>
          <a:p>
            <a:pPr lvl="0"/>
            <a:r>
              <a:rPr lang="ru-RU" dirty="0"/>
              <a:t>правило сложения векторов;</a:t>
            </a:r>
          </a:p>
          <a:p>
            <a:pPr lvl="0"/>
            <a:r>
              <a:rPr lang="ru-RU" dirty="0"/>
              <a:t>нахождение результирующей силы;</a:t>
            </a:r>
          </a:p>
          <a:p>
            <a:pPr lvl="0"/>
            <a:r>
              <a:rPr lang="ru-RU" dirty="0"/>
              <a:t>нахождение проекций сил, действующих на тело, на координатные оси;</a:t>
            </a:r>
          </a:p>
          <a:p>
            <a:pPr lvl="0"/>
            <a:r>
              <a:rPr lang="ru-RU" dirty="0"/>
              <a:t>применение законов динамики при решении расчётных и качественных задач.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/>
              <a:t>Формы работы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индивидуальная, </a:t>
            </a:r>
          </a:p>
          <a:p>
            <a:r>
              <a:rPr lang="ru-RU" b="1" dirty="0" smtClean="0"/>
              <a:t>групповая, </a:t>
            </a:r>
          </a:p>
          <a:p>
            <a:r>
              <a:rPr lang="ru-RU" b="1" dirty="0" smtClean="0"/>
              <a:t>аудиторная, </a:t>
            </a:r>
          </a:p>
          <a:p>
            <a:r>
              <a:rPr lang="ru-RU" b="1" dirty="0" smtClean="0"/>
              <a:t>дистанционная.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Виды  </a:t>
            </a:r>
            <a:r>
              <a:rPr lang="ru-RU" b="1" dirty="0"/>
              <a:t>контроля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текущие (десятиминутные) контрольные работы в форме тестовых заданий с выбором ответа</a:t>
            </a:r>
          </a:p>
          <a:p>
            <a:r>
              <a:rPr lang="ru-RU" dirty="0" smtClean="0"/>
              <a:t>итоговое </a:t>
            </a:r>
            <a:r>
              <a:rPr lang="ru-RU" dirty="0"/>
              <a:t>тестирование в форме ГИА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1991</Words>
  <Application>Microsoft Office PowerPoint</Application>
  <PresentationFormat>Экран (4:3)</PresentationFormat>
  <Paragraphs>250</Paragraphs>
  <Slides>57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9" baseType="lpstr">
      <vt:lpstr>Тема Office</vt:lpstr>
      <vt:lpstr>Picture</vt:lpstr>
      <vt:lpstr> Министерство общего и профессионального образования Свердловской области </vt:lpstr>
      <vt:lpstr> Пояснительная записка </vt:lpstr>
      <vt:lpstr>Планируемый результат</vt:lpstr>
      <vt:lpstr> Основная часть </vt:lpstr>
      <vt:lpstr>Для решения поставленной цели необходимо решать следующие задачи:</vt:lpstr>
      <vt:lpstr> Методы, используемые для реализации данного курса: </vt:lpstr>
      <vt:lpstr> Методические особенности изучения курса </vt:lpstr>
      <vt:lpstr>Формы работы </vt:lpstr>
      <vt:lpstr> Виды  контроля </vt:lpstr>
      <vt:lpstr> Содержание программы элективного курса </vt:lpstr>
      <vt:lpstr> Тематическое планирование учебного материала (кратко) (IX классы, 17 ч, 0,5 ч в неделю) </vt:lpstr>
      <vt:lpstr>Приложение Примеры задач</vt:lpstr>
      <vt:lpstr>К урокам 1-4  «Относительность движения.  Инерциальные системы отсчёта.  Первый закон Ньютона»</vt:lpstr>
      <vt:lpstr>Инерциальные системы отсчета</vt:lpstr>
      <vt:lpstr>Слайд 15</vt:lpstr>
      <vt:lpstr>Правило параллелограмма</vt:lpstr>
      <vt:lpstr>Алгоритм решения типовой задачи: </vt:lpstr>
      <vt:lpstr>Пример решения: К потолку каюты равномерно идущего теплохода подвешен тяжелый шар. Какое произойдет изменение его положении, если теплоход: а) ускорит ход; б) повернет в сторону; в) уменьшит ход?</vt:lpstr>
      <vt:lpstr>а) Пароход увеличивает скорость. </vt:lpstr>
      <vt:lpstr>б) Пароход поворачивает в сторону. </vt:lpstr>
      <vt:lpstr>в) Пароход уменьшает скорость. </vt:lpstr>
      <vt:lpstr>Связь графиков</vt:lpstr>
      <vt:lpstr>ГИА-2008-А6. На рисунке представлен график зависимости модуля скорости тела от времени для прямолинейно движущегося тела. Равнодействующая всех сил, действующих на тело, равна нулю </vt:lpstr>
      <vt:lpstr>ЕГЭ-2005-А26.. Систему отсчета, связанную с Землей, будем считать инерциальной.  Система отсчета, связанная с автомобилем, тоже будет инерциальной, если автомобиль </vt:lpstr>
      <vt:lpstr>К уроку 5  «Второй закон Ньютона»</vt:lpstr>
      <vt:lpstr>Алгоритм решения задач динамики </vt:lpstr>
      <vt:lpstr>Задание из пособия «Подготовка к ГИА-2012» под  ред. Л.М.Монастырского (А6)</vt:lpstr>
      <vt:lpstr>ГИА-2009-21. На покоящееся тело массой 8 кг начинает действовать горизонтальная сила. Направление силы постоянно, модуль силы меняется, как показано на графике. Используя информацию, приведенную на графике, определите скорость тела в момент, когда оно переместилось на 2 м. (Трением пренебречь.)</vt:lpstr>
      <vt:lpstr>ГИА-2010-25. К нижнему концу легкой пружины подвешены связанные невесомой нитью грузы: верхний массой m1 = 0,5 кг и нижний массой m2 = 0,2 кг (см. рисунок). Нить, соединяющую грузы, пережигают. С каким ускорением начнет двигаться верхний груз?</vt:lpstr>
      <vt:lpstr>К уроку 3  «Третий закон Ньютона»</vt:lpstr>
      <vt:lpstr>Примеры применения</vt:lpstr>
      <vt:lpstr>Случай системы связанных тел</vt:lpstr>
      <vt:lpstr>ГИА-2010-2. Через неподвижный блок перекинута невесомая нерастяжимая нить, к концам которой подвешены грузики равной массы, 5 кг каждый. Чему равна сила натяжения нити?</vt:lpstr>
      <vt:lpstr>ГИА-2010-25. К нижнему концу легкой пружины подвешены связанные невесомой нитью грузы: верхний массой m1 = 0,5 кг и нижний массой m2 = 0,2 кг (см. рисунок). Нить, соединяющую грузы, пережигают. С каким ускорением начнет двигаться верхний груз?</vt:lpstr>
      <vt:lpstr>Пример интерактивной задачи</vt:lpstr>
      <vt:lpstr>Решение интерактивной задачи</vt:lpstr>
      <vt:lpstr>К урокам 6-9  «Силы в механике»</vt:lpstr>
      <vt:lpstr>Итоги</vt:lpstr>
      <vt:lpstr>Слайд 39</vt:lpstr>
      <vt:lpstr>Сила тяжести – одно из проявлений силы всемирного тяготения</vt:lpstr>
      <vt:lpstr>Задание из пособия «Подготовка к ГИА-2012» под  ред. Л.М.Монастырского</vt:lpstr>
      <vt:lpstr>Задание из пособия «Подготовка к ГИА-2012» под  ред. Л.М.Монастырского</vt:lpstr>
      <vt:lpstr>ГИА-2010-15. При исследовании зависимости силы трения от силы нормальною давления были получены результаты, представленные на графике. Наиболее точно отражает результаты эксперимента зависимость</vt:lpstr>
      <vt:lpstr>ЕГЭ-2010-А3. При исследовании зависимости силы трения скольжения Fтр от силы нормального давления Fд были получены следующие данные:      Из результатов исследования можно заключить, что коэффициент трения скольжения равен </vt:lpstr>
      <vt:lpstr>ГИА-2010-2. Стержень длиной L движется по гладкой горизонтальной поверхности. Какая упругая сила возникает в сечении стержня на расстоянии — ¾ L от конца, к которому приложена сила F, направленная вдоль стержня?</vt:lpstr>
      <vt:lpstr>ГИА-2010-15. На рисунке показан график зависимости силы упругости бельевой резинки от изменения ее длины Δl. При каких значениях изменения длины Δl соблюдается закон Гука о пропорциональности силы упругости тела его удлинению?</vt:lpstr>
      <vt:lpstr>Демоверсия-2013 г. Задание А 26</vt:lpstr>
      <vt:lpstr>К уроку 10  «Закон Всемирного тяготения»</vt:lpstr>
      <vt:lpstr>Слайд 49</vt:lpstr>
      <vt:lpstr>2010 г. А3 (репет). Два маленьких шарика массой т каждый находятся на расстоянии r друг от друга и притягиваются с силой F. Какова сила гравитационного притяжения двух других шариков, если масса одного З т, масса другого —m/3, а расстояние между их центрами З r?</vt:lpstr>
      <vt:lpstr>2008 г. А3 (ДЕМО). На рисунке приведены условные изображения Земли и Луны, а также вектор  FЛ силы притяжения Луны Землей. Известно, что масса Земли примерно в 81 раз больше массы Луны. Вдоль какой стрелки (1 или 2) направлена и чему равна по модулю сила, действующая на Землю со стороны Луны?</vt:lpstr>
      <vt:lpstr>К уроку 11.  Гелиоцентрическая система мира  (по материалу учебника под ред. Шахмаева)</vt:lpstr>
      <vt:lpstr>Видимый характер движения планет (по Копернику)</vt:lpstr>
      <vt:lpstr>К уроку 16  «Контрольная работа по теме «Основы динамики»» (проводится в формате ГИА)</vt:lpstr>
      <vt:lpstr> Список интернет - ресурсов: </vt:lpstr>
      <vt:lpstr>Список литературы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Институт развития образования Выпускная работа</dc:title>
  <dc:creator>User</dc:creator>
  <cp:lastModifiedBy>Admin</cp:lastModifiedBy>
  <cp:revision>51</cp:revision>
  <dcterms:created xsi:type="dcterms:W3CDTF">2012-11-29T03:07:58Z</dcterms:created>
  <dcterms:modified xsi:type="dcterms:W3CDTF">2014-08-01T14:30:08Z</dcterms:modified>
</cp:coreProperties>
</file>